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8" r:id="rId2"/>
    <p:sldId id="260" r:id="rId3"/>
    <p:sldId id="261" r:id="rId4"/>
    <p:sldId id="259" r:id="rId5"/>
    <p:sldId id="266" r:id="rId6"/>
    <p:sldId id="265" r:id="rId7"/>
    <p:sldId id="262" r:id="rId8"/>
    <p:sldId id="264" r:id="rId9"/>
    <p:sldId id="274" r:id="rId10"/>
    <p:sldId id="269" r:id="rId11"/>
    <p:sldId id="271" r:id="rId12"/>
    <p:sldId id="272" r:id="rId13"/>
    <p:sldId id="273" r:id="rId14"/>
    <p:sldId id="268" r:id="rId15"/>
    <p:sldId id="275" r:id="rId16"/>
    <p:sldId id="270" r:id="rId17"/>
    <p:sldId id="276" r:id="rId18"/>
    <p:sldId id="277" r:id="rId19"/>
    <p:sldId id="282" r:id="rId20"/>
    <p:sldId id="281" r:id="rId21"/>
    <p:sldId id="284" r:id="rId22"/>
    <p:sldId id="285" r:id="rId23"/>
    <p:sldId id="286" r:id="rId24"/>
    <p:sldId id="283" r:id="rId25"/>
    <p:sldId id="280" r:id="rId26"/>
    <p:sldId id="289" r:id="rId27"/>
    <p:sldId id="290" r:id="rId28"/>
    <p:sldId id="287" r:id="rId29"/>
    <p:sldId id="288" r:id="rId30"/>
    <p:sldId id="293" r:id="rId31"/>
    <p:sldId id="294" r:id="rId32"/>
    <p:sldId id="291" r:id="rId33"/>
    <p:sldId id="292" r:id="rId34"/>
    <p:sldId id="297" r:id="rId35"/>
    <p:sldId id="298" r:id="rId36"/>
    <p:sldId id="299" r:id="rId37"/>
    <p:sldId id="295" r:id="rId38"/>
    <p:sldId id="296" r:id="rId39"/>
    <p:sldId id="300" r:id="rId40"/>
    <p:sldId id="301" r:id="rId41"/>
    <p:sldId id="302" r:id="rId42"/>
    <p:sldId id="303" r:id="rId43"/>
  </p:sldIdLst>
  <p:sldSz cx="9601200" cy="12801600" type="A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77" userDrawn="1">
          <p15:clr>
            <a:srgbClr val="A4A3A4"/>
          </p15:clr>
        </p15:guide>
        <p15:guide id="2" pos="30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331C"/>
    <a:srgbClr val="19120C"/>
    <a:srgbClr val="2B221D"/>
    <a:srgbClr val="FCFCFC"/>
    <a:srgbClr val="746253"/>
    <a:srgbClr val="403227"/>
    <a:srgbClr val="260E08"/>
    <a:srgbClr val="0B0603"/>
    <a:srgbClr val="060000"/>
    <a:srgbClr val="070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0" autoAdjust="0"/>
    <p:restoredTop sz="94660"/>
  </p:normalViewPr>
  <p:slideViewPr>
    <p:cSldViewPr snapToGrid="0">
      <p:cViewPr>
        <p:scale>
          <a:sx n="48" d="100"/>
          <a:sy n="48" d="100"/>
        </p:scale>
        <p:origin x="2496" y="-54"/>
      </p:cViewPr>
      <p:guideLst>
        <p:guide orient="horz" pos="4077"/>
        <p:guide pos="30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AD73A-70F1-49F6-995C-A774F551D4AE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38BA9-9FCB-44AD-A3D7-D42B1E5975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891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38BA9-9FCB-44AD-A3D7-D42B1E59758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3956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9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5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48" indent="0" algn="ctr">
              <a:buNone/>
              <a:defRPr sz="2100"/>
            </a:lvl2pPr>
            <a:lvl3pPr marL="960096" indent="0" algn="ctr">
              <a:buNone/>
              <a:defRPr sz="1890"/>
            </a:lvl3pPr>
            <a:lvl4pPr marL="1440144" indent="0" algn="ctr">
              <a:buNone/>
              <a:defRPr sz="1680"/>
            </a:lvl4pPr>
            <a:lvl5pPr marL="1920192" indent="0" algn="ctr">
              <a:buNone/>
              <a:defRPr sz="1680"/>
            </a:lvl5pPr>
            <a:lvl6pPr marL="2400240" indent="0" algn="ctr">
              <a:buNone/>
              <a:defRPr sz="1680"/>
            </a:lvl6pPr>
            <a:lvl7pPr marL="2880288" indent="0" algn="ctr">
              <a:buNone/>
              <a:defRPr sz="1680"/>
            </a:lvl7pPr>
            <a:lvl8pPr marL="3360336" indent="0" algn="ctr">
              <a:buNone/>
              <a:defRPr sz="1680"/>
            </a:lvl8pPr>
            <a:lvl9pPr marL="3840384" indent="0" algn="ctr">
              <a:buNone/>
              <a:defRPr sz="168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F092-8D87-4C05-8039-95EAE45B765E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E0E1-8270-42CC-BD48-771B1C6F70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481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F092-8D87-4C05-8039-95EAE45B765E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E0E1-8270-42CC-BD48-771B1C6F70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162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60" y="681567"/>
            <a:ext cx="2070259" cy="1084876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4" y="681567"/>
            <a:ext cx="6090761" cy="10848764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F092-8D87-4C05-8039-95EAE45B765E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E0E1-8270-42CC-BD48-771B1C6F70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7408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F092-8D87-4C05-8039-95EAE45B765E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E0E1-8270-42CC-BD48-771B1C6F70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5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4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0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4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192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28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33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38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F092-8D87-4C05-8039-95EAE45B765E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E0E1-8270-42CC-BD48-771B1C6F70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711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F092-8D87-4C05-8039-95EAE45B765E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E0E1-8270-42CC-BD48-771B1C6F70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308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4" y="681571"/>
            <a:ext cx="8281035" cy="2474384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3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48" indent="0">
              <a:buNone/>
              <a:defRPr sz="2100" b="1"/>
            </a:lvl2pPr>
            <a:lvl3pPr marL="960096" indent="0">
              <a:buNone/>
              <a:defRPr sz="1890" b="1"/>
            </a:lvl3pPr>
            <a:lvl4pPr marL="1440144" indent="0">
              <a:buNone/>
              <a:defRPr sz="1680" b="1"/>
            </a:lvl4pPr>
            <a:lvl5pPr marL="1920192" indent="0">
              <a:buNone/>
              <a:defRPr sz="1680" b="1"/>
            </a:lvl5pPr>
            <a:lvl6pPr marL="2400240" indent="0">
              <a:buNone/>
              <a:defRPr sz="1680" b="1"/>
            </a:lvl6pPr>
            <a:lvl7pPr marL="2880288" indent="0">
              <a:buNone/>
              <a:defRPr sz="1680" b="1"/>
            </a:lvl7pPr>
            <a:lvl8pPr marL="3360336" indent="0">
              <a:buNone/>
              <a:defRPr sz="1680" b="1"/>
            </a:lvl8pPr>
            <a:lvl9pPr marL="3840384" indent="0">
              <a:buNone/>
              <a:defRPr sz="168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3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48" indent="0">
              <a:buNone/>
              <a:defRPr sz="2100" b="1"/>
            </a:lvl2pPr>
            <a:lvl3pPr marL="960096" indent="0">
              <a:buNone/>
              <a:defRPr sz="1890" b="1"/>
            </a:lvl3pPr>
            <a:lvl4pPr marL="1440144" indent="0">
              <a:buNone/>
              <a:defRPr sz="1680" b="1"/>
            </a:lvl4pPr>
            <a:lvl5pPr marL="1920192" indent="0">
              <a:buNone/>
              <a:defRPr sz="1680" b="1"/>
            </a:lvl5pPr>
            <a:lvl6pPr marL="2400240" indent="0">
              <a:buNone/>
              <a:defRPr sz="1680" b="1"/>
            </a:lvl6pPr>
            <a:lvl7pPr marL="2880288" indent="0">
              <a:buNone/>
              <a:defRPr sz="1680" b="1"/>
            </a:lvl7pPr>
            <a:lvl8pPr marL="3360336" indent="0">
              <a:buNone/>
              <a:defRPr sz="1680" b="1"/>
            </a:lvl8pPr>
            <a:lvl9pPr marL="3840384" indent="0">
              <a:buNone/>
              <a:defRPr sz="168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F092-8D87-4C05-8039-95EAE45B765E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E0E1-8270-42CC-BD48-771B1C6F70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556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F092-8D87-4C05-8039-95EAE45B765E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E0E1-8270-42CC-BD48-771B1C6F70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3654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F092-8D87-4C05-8039-95EAE45B765E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E0E1-8270-42CC-BD48-771B1C6F70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97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4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1" y="1843197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4" y="3840481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48" indent="0">
              <a:buNone/>
              <a:defRPr sz="1470"/>
            </a:lvl2pPr>
            <a:lvl3pPr marL="960096" indent="0">
              <a:buNone/>
              <a:defRPr sz="1260"/>
            </a:lvl3pPr>
            <a:lvl4pPr marL="1440144" indent="0">
              <a:buNone/>
              <a:defRPr sz="1050"/>
            </a:lvl4pPr>
            <a:lvl5pPr marL="1920192" indent="0">
              <a:buNone/>
              <a:defRPr sz="1050"/>
            </a:lvl5pPr>
            <a:lvl6pPr marL="2400240" indent="0">
              <a:buNone/>
              <a:defRPr sz="1050"/>
            </a:lvl6pPr>
            <a:lvl7pPr marL="2880288" indent="0">
              <a:buNone/>
              <a:defRPr sz="1050"/>
            </a:lvl7pPr>
            <a:lvl8pPr marL="3360336" indent="0">
              <a:buNone/>
              <a:defRPr sz="1050"/>
            </a:lvl8pPr>
            <a:lvl9pPr marL="3840384" indent="0">
              <a:buNone/>
              <a:defRPr sz="10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F092-8D87-4C05-8039-95EAE45B765E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E0E1-8270-42CC-BD48-771B1C6F70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2849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4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1" y="1843197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48" indent="0">
              <a:buNone/>
              <a:defRPr sz="2940"/>
            </a:lvl2pPr>
            <a:lvl3pPr marL="960096" indent="0">
              <a:buNone/>
              <a:defRPr sz="2520"/>
            </a:lvl3pPr>
            <a:lvl4pPr marL="1440144" indent="0">
              <a:buNone/>
              <a:defRPr sz="2100"/>
            </a:lvl4pPr>
            <a:lvl5pPr marL="1920192" indent="0">
              <a:buNone/>
              <a:defRPr sz="2100"/>
            </a:lvl5pPr>
            <a:lvl6pPr marL="2400240" indent="0">
              <a:buNone/>
              <a:defRPr sz="2100"/>
            </a:lvl6pPr>
            <a:lvl7pPr marL="2880288" indent="0">
              <a:buNone/>
              <a:defRPr sz="2100"/>
            </a:lvl7pPr>
            <a:lvl8pPr marL="3360336" indent="0">
              <a:buNone/>
              <a:defRPr sz="2100"/>
            </a:lvl8pPr>
            <a:lvl9pPr marL="3840384" indent="0">
              <a:buNone/>
              <a:defRPr sz="21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4" y="3840481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48" indent="0">
              <a:buNone/>
              <a:defRPr sz="1470"/>
            </a:lvl2pPr>
            <a:lvl3pPr marL="960096" indent="0">
              <a:buNone/>
              <a:defRPr sz="1260"/>
            </a:lvl3pPr>
            <a:lvl4pPr marL="1440144" indent="0">
              <a:buNone/>
              <a:defRPr sz="1050"/>
            </a:lvl4pPr>
            <a:lvl5pPr marL="1920192" indent="0">
              <a:buNone/>
              <a:defRPr sz="1050"/>
            </a:lvl5pPr>
            <a:lvl6pPr marL="2400240" indent="0">
              <a:buNone/>
              <a:defRPr sz="1050"/>
            </a:lvl6pPr>
            <a:lvl7pPr marL="2880288" indent="0">
              <a:buNone/>
              <a:defRPr sz="1050"/>
            </a:lvl7pPr>
            <a:lvl8pPr marL="3360336" indent="0">
              <a:buNone/>
              <a:defRPr sz="1050"/>
            </a:lvl8pPr>
            <a:lvl9pPr marL="3840384" indent="0">
              <a:buNone/>
              <a:defRPr sz="10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F092-8D87-4C05-8039-95EAE45B765E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7E0E1-8270-42CC-BD48-771B1C6F70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527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1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90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CF092-8D87-4C05-8039-95EAE45B765E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90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90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7E0E1-8270-42CC-BD48-771B1C6F70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532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096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24" indent="-240024" algn="l" defTabSz="960096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72" indent="-240024" algn="l" defTabSz="96009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20" indent="-240024" algn="l" defTabSz="96009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168" indent="-240024" algn="l" defTabSz="96009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16" indent="-240024" algn="l" defTabSz="96009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264" indent="-240024" algn="l" defTabSz="96009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12" indent="-240024" algn="l" defTabSz="96009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360" indent="-240024" algn="l" defTabSz="96009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408" indent="-240024" algn="l" defTabSz="960096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096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48" algn="l" defTabSz="960096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096" algn="l" defTabSz="960096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44" algn="l" defTabSz="960096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192" algn="l" defTabSz="960096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240" algn="l" defTabSz="960096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288" algn="l" defTabSz="960096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336" algn="l" defTabSz="960096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384" algn="l" defTabSz="960096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060000"/>
            </a:gs>
            <a:gs pos="48500">
              <a:srgbClr val="3D322A"/>
            </a:gs>
            <a:gs pos="77000">
              <a:srgbClr val="0B060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981200" y="4328161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6793"/>
            <a:ext cx="9601200" cy="9601200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1232955" y="1607607"/>
            <a:ext cx="7720759" cy="92333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SQL na Plataforma 9</a:t>
            </a:r>
            <a:r>
              <a:rPr lang="pt-BR" sz="54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Cooper Black" panose="0208090404030B020404" pitchFamily="18" charset="0"/>
                <a:cs typeface="Segoe UI" panose="020B0502040204020203" pitchFamily="34" charset="0"/>
              </a:rPr>
              <a:t>¾:</a:t>
            </a:r>
            <a:endParaRPr lang="pt-BR" sz="5400" dirty="0">
              <a:solidFill>
                <a:schemeClr val="bg1"/>
              </a:solidFill>
              <a:effectLst>
                <a:glow rad="101600">
                  <a:srgbClr val="AF4426"/>
                </a:glow>
              </a:effectLst>
              <a:latin typeface="Cooper Black" panose="0208090404030B020404" pitchFamily="18" charset="0"/>
              <a:cs typeface="Segoe UI" panose="020B0502040204020203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2460678" y="2203462"/>
            <a:ext cx="4679844" cy="707886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ooper Black" panose="0208090404030B020404" pitchFamily="18" charset="0"/>
                <a:cs typeface="Segoe UI" panose="020B0502040204020203" pitchFamily="34" charset="0"/>
              </a:rPr>
              <a:t>     </a:t>
            </a:r>
            <a:r>
              <a:rPr lang="pt-BR" sz="3200" dirty="0">
                <a:solidFill>
                  <a:schemeClr val="bg1"/>
                </a:solidFill>
                <a:latin typeface="Cooper Black" panose="0208090404030B020404" pitchFamily="18" charset="0"/>
                <a:cs typeface="Segoe UI" panose="020B0502040204020203" pitchFamily="34" charset="0"/>
              </a:rPr>
              <a:t>A </a:t>
            </a:r>
            <a:r>
              <a:rPr lang="pt-BR" sz="3200" dirty="0">
                <a:solidFill>
                  <a:schemeClr val="bg1"/>
                </a:solidFill>
                <a:latin typeface="Cooper Black" panose="0208090404030B020404" pitchFamily="18" charset="0"/>
              </a:rPr>
              <a:t>Magia nos Dados</a:t>
            </a:r>
            <a:endParaRPr lang="pt-BR" sz="3200" dirty="0">
              <a:solidFill>
                <a:schemeClr val="bg1"/>
              </a:solidFill>
              <a:latin typeface="Cooper Black" panose="0208090404030B020404" pitchFamily="18" charset="0"/>
              <a:cs typeface="Segoe UI" panose="020B0502040204020203" pitchFamily="3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777239" y="898066"/>
            <a:ext cx="77207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Futura Light" panose="01000000000000000000" pitchFamily="2" charset="0"/>
                <a:cs typeface="Segoe UI" panose="020B0502040204020203" pitchFamily="34" charset="0"/>
              </a:rPr>
              <a:t>O Chapéu Seletor e a Consulta de Dados</a:t>
            </a:r>
            <a:endParaRPr lang="pt-BR" sz="4000" dirty="0">
              <a:solidFill>
                <a:schemeClr val="bg1"/>
              </a:solidFill>
              <a:effectLst>
                <a:glow rad="101600">
                  <a:srgbClr val="AF4426"/>
                </a:glow>
              </a:effectLst>
              <a:latin typeface="Futura Light" panose="01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70251" y="3785409"/>
            <a:ext cx="801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A instrução SELECT é a base das consultas SQL, usada para extrair dados de tabelas.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77238" y="2177799"/>
            <a:ext cx="7720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Consultas Básicas e Avançadas</a:t>
            </a:r>
            <a:endParaRPr lang="pt-BR" sz="32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762" y="4901159"/>
            <a:ext cx="4874472" cy="1710567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70252" y="3218607"/>
            <a:ext cx="7720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>
              <a:buBlip>
                <a:blip r:embed="rId5"/>
              </a:buBlip>
            </a:pPr>
            <a:r>
              <a:rPr lang="pt-BR" sz="28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Select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Básico</a:t>
            </a:r>
            <a:endParaRPr lang="pt-BR" sz="28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29497" y="7677276"/>
            <a:ext cx="8016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A cláusula WHERE permite filtrar os dados retornados por uma consulta, especificando condições que os dados devem atender. Por exemplo, para buscar alunos com mais de 18 anos:.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611185" y="7038013"/>
            <a:ext cx="7720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>
              <a:buBlip>
                <a:blip r:embed="rId5"/>
              </a:buBlip>
            </a:pP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Filtrando Dados com </a:t>
            </a:r>
            <a:r>
              <a:rPr lang="pt-BR" sz="28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Where</a:t>
            </a:r>
            <a:endParaRPr lang="pt-BR" sz="28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7762" y="9542989"/>
            <a:ext cx="4874472" cy="2020149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777238" y="2313395"/>
            <a:ext cx="8365024" cy="1023694"/>
            <a:chOff x="571816" y="1790907"/>
            <a:chExt cx="8365024" cy="1023694"/>
          </a:xfrm>
        </p:grpSpPr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6821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29027" y="2323784"/>
            <a:ext cx="8351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São usados para combinar dados de múltiplas tabelas com base em um relacionamento comum. Existem vários tipos de JOINS: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/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INNER </a:t>
            </a:r>
            <a:r>
              <a:rPr lang="pt-BR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JOIN</a:t>
            </a:r>
            <a:r>
              <a:rPr lang="pt-BR" sz="2400" dirty="0">
                <a:solidFill>
                  <a:schemeClr val="bg1"/>
                </a:solidFill>
              </a:rPr>
              <a:t>: Retorna </a:t>
            </a:r>
            <a:r>
              <a:rPr lang="pt-BR" sz="2400" dirty="0">
                <a:solidFill>
                  <a:schemeClr val="bg1"/>
                </a:solidFill>
              </a:rPr>
              <a:t>apenas as linhas que têm correspondências em ambas as tabelas.</a:t>
            </a:r>
            <a:br>
              <a:rPr lang="pt-BR" sz="2400" dirty="0">
                <a:solidFill>
                  <a:schemeClr val="bg1"/>
                </a:solidFill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06434" y="1681332"/>
            <a:ext cx="7720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>
              <a:buBlip>
                <a:blip r:embed="rId4"/>
              </a:buBlip>
            </a:pP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Junções (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JOINS)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678" y="4665754"/>
            <a:ext cx="6068272" cy="1667108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704641" y="6634944"/>
            <a:ext cx="8351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LEFT JOIN</a:t>
            </a:r>
            <a:r>
              <a:rPr lang="pt-BR" sz="2400" dirty="0">
                <a:solidFill>
                  <a:schemeClr val="bg1"/>
                </a:solidFill>
              </a:rPr>
              <a:t>: Retorna todas as linhas da tabela à esquerda, e correspondências da tabela à direita, ou NULL se não houver correspondência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678" y="8053331"/>
            <a:ext cx="6068272" cy="16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3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981200" y="4328161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664859" y="1647974"/>
            <a:ext cx="8351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RIGHT JOIN</a:t>
            </a:r>
            <a:r>
              <a:rPr lang="pt-BR" sz="2400" dirty="0">
                <a:solidFill>
                  <a:schemeClr val="bg1"/>
                </a:solidFill>
              </a:rPr>
              <a:t>: </a:t>
            </a:r>
            <a:r>
              <a:rPr lang="pt-BR" sz="2400" dirty="0">
                <a:solidFill>
                  <a:schemeClr val="bg1"/>
                </a:solidFill>
              </a:rPr>
              <a:t>Retorna todas as linhas da tabela à direita, e correspondências da tabela à esquerda, ou NULL se não houver correspondência.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617" y="3537080"/>
            <a:ext cx="6552027" cy="1653925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713072" y="6313101"/>
            <a:ext cx="8351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É uma </a:t>
            </a:r>
            <a:r>
              <a:rPr lang="pt-BR" sz="2400" dirty="0">
                <a:solidFill>
                  <a:schemeClr val="bg1"/>
                </a:solidFill>
              </a:rPr>
              <a:t>consulta dentro de outra consulta, usada para retornar dados que serão usados pela consulta externa. Por exemplo:</a:t>
            </a:r>
            <a:br>
              <a:rPr lang="pt-BR" sz="2400" dirty="0">
                <a:solidFill>
                  <a:schemeClr val="bg1"/>
                </a:solidFill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64860" y="5605128"/>
            <a:ext cx="7720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>
              <a:buBlip>
                <a:blip r:embed="rId5"/>
              </a:buBlip>
            </a:pPr>
            <a:r>
              <a:rPr lang="pt-BR" sz="28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Subconsultas</a:t>
            </a:r>
            <a:endParaRPr lang="pt-BR" sz="28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7617" y="7759782"/>
            <a:ext cx="6552028" cy="11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4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662938" y="2033520"/>
            <a:ext cx="8351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err="1">
                <a:solidFill>
                  <a:schemeClr val="bg1"/>
                </a:solidFill>
              </a:rPr>
              <a:t>CTEs</a:t>
            </a:r>
            <a:r>
              <a:rPr lang="pt-BR" sz="2400" dirty="0">
                <a:solidFill>
                  <a:schemeClr val="bg1"/>
                </a:solidFill>
              </a:rPr>
              <a:t> permitem definir uma consulta temporária que pode ser referenciada dentro da consulta principal, facilitando a leitura e manutenção de consultas complexas. A sintaxe básica </a:t>
            </a:r>
            <a:r>
              <a:rPr lang="pt-BR" sz="2400" dirty="0">
                <a:solidFill>
                  <a:schemeClr val="bg1"/>
                </a:solidFill>
              </a:rPr>
              <a:t>é:</a:t>
            </a:r>
            <a:r>
              <a:rPr lang="pt-BR" sz="2400" dirty="0">
                <a:solidFill>
                  <a:schemeClr val="bg1"/>
                </a:solidFill>
              </a:rPr>
              <a:t/>
            </a:r>
            <a:br>
              <a:rPr lang="pt-BR" sz="2400" dirty="0">
                <a:solidFill>
                  <a:schemeClr val="bg1"/>
                </a:solidFill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62938" y="1334712"/>
            <a:ext cx="7720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>
              <a:buBlip>
                <a:blip r:embed="rId4"/>
              </a:buBlip>
            </a:pP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Common </a:t>
            </a:r>
            <a:r>
              <a:rPr lang="pt-BR" sz="28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Table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pt-BR" sz="28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Expressions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(</a:t>
            </a:r>
            <a:r>
              <a:rPr lang="pt-BR" sz="28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CTEs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)</a:t>
            </a:r>
            <a:endParaRPr lang="pt-BR" sz="28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768" y="3648310"/>
            <a:ext cx="4772691" cy="1724266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662939" y="5572576"/>
            <a:ext cx="8351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Neste exemplo, a </a:t>
            </a:r>
            <a:r>
              <a:rPr lang="pt-BR" sz="2400" dirty="0">
                <a:solidFill>
                  <a:schemeClr val="bg1"/>
                </a:solidFill>
              </a:rPr>
              <a:t>CTE </a:t>
            </a:r>
            <a:r>
              <a:rPr lang="pt-BR" sz="2400" dirty="0">
                <a:solidFill>
                  <a:schemeClr val="bg1"/>
                </a:solidFill>
              </a:rPr>
              <a:t>armazena o resultado da consulta de alunos com mais de 18 anos, que é então utilizada na consulta principal.</a:t>
            </a:r>
          </a:p>
        </p:txBody>
      </p:sp>
    </p:spTree>
    <p:extLst>
      <p:ext uri="{BB962C8B-B14F-4D97-AF65-F5344CB8AC3E}">
        <p14:creationId xmlns:p14="http://schemas.microsoft.com/office/powerpoint/2010/main" val="156668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060000"/>
            </a:gs>
            <a:gs pos="48500">
              <a:srgbClr val="3D322A"/>
            </a:gs>
            <a:gs pos="77000">
              <a:srgbClr val="0B060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155682" y="717890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981200" y="4328161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24981" y="3694198"/>
            <a:ext cx="7720759" cy="92333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endParaRPr lang="pt-BR" sz="5400" dirty="0">
              <a:solidFill>
                <a:schemeClr val="bg1"/>
              </a:solidFill>
              <a:effectLst>
                <a:glow rad="101600">
                  <a:srgbClr val="AF4426"/>
                </a:glow>
              </a:effectLst>
              <a:latin typeface="Cooper Black" panose="0208090404030B020404" pitchFamily="18" charset="0"/>
              <a:cs typeface="Segoe UI" panose="020B05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08253" y="4276138"/>
            <a:ext cx="44967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0" b="1" dirty="0">
                <a:solidFill>
                  <a:srgbClr val="ECECEC"/>
                </a:solidFill>
                <a:latin typeface="Cooper Black" panose="0208090404030B020404" pitchFamily="18" charset="0"/>
              </a:rPr>
              <a:t>Capítulo 4</a:t>
            </a:r>
            <a:r>
              <a:rPr lang="pt-BR" sz="6000" b="1" dirty="0">
                <a:solidFill>
                  <a:srgbClr val="ECECEC"/>
                </a:solidFill>
                <a:latin typeface="ui-sans-serif"/>
              </a:rPr>
              <a:t>:</a:t>
            </a:r>
            <a:endParaRPr lang="pt-BR" sz="6000" b="1" dirty="0">
              <a:solidFill>
                <a:srgbClr val="ECECEC"/>
              </a:solidFill>
              <a:latin typeface="ui-sans-serif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295303" y="5385915"/>
            <a:ext cx="7720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Futura Light" panose="01000000000000000000" pitchFamily="2" charset="0"/>
                <a:cs typeface="Segoe UI" panose="020B0502040204020203" pitchFamily="34" charset="0"/>
              </a:rPr>
              <a:t>Feitiços de Manipulação de Dados</a:t>
            </a:r>
            <a:endParaRPr lang="pt-BR" sz="4000" dirty="0">
              <a:solidFill>
                <a:schemeClr val="bg1"/>
              </a:solidFill>
              <a:effectLst>
                <a:glow rad="101600">
                  <a:srgbClr val="AF4426"/>
                </a:glow>
              </a:effectLst>
              <a:latin typeface="Futura Light" panose="01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237615" y="6129810"/>
            <a:ext cx="7055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Com o domínio </a:t>
            </a:r>
            <a:r>
              <a:rPr lang="pt-BR" sz="2400" dirty="0">
                <a:solidFill>
                  <a:schemeClr val="bg1"/>
                </a:solidFill>
              </a:rPr>
              <a:t>dos feitiços </a:t>
            </a:r>
            <a:r>
              <a:rPr lang="pt-BR" sz="2400" dirty="0">
                <a:solidFill>
                  <a:schemeClr val="bg1"/>
                </a:solidFill>
              </a:rPr>
              <a:t>de manipulação de dados, você estará bem equipado para adicionar, atualizar e remover registros de maneira eficiente e segura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36" y="7393247"/>
            <a:ext cx="47625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8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777239" y="899541"/>
            <a:ext cx="7720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Futura Light" panose="01000000000000000000" pitchFamily="2" charset="0"/>
                <a:cs typeface="Segoe UI" panose="020B0502040204020203" pitchFamily="34" charset="0"/>
              </a:rPr>
              <a:t>Feitiços de Manipulação de Dados</a:t>
            </a:r>
            <a:endParaRPr lang="pt-BR" sz="4000" dirty="0">
              <a:solidFill>
                <a:schemeClr val="bg1"/>
              </a:solidFill>
              <a:effectLst>
                <a:glow rad="101600">
                  <a:srgbClr val="AF4426"/>
                </a:glow>
              </a:effectLst>
              <a:latin typeface="Futura Light" panose="01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15176" y="2702555"/>
            <a:ext cx="8016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Manipular dados em um banco de dados é como lançar feitiços poderosos que permitem adicionar, atualizar e remover registros. As operações DML </a:t>
            </a:r>
            <a:r>
              <a:rPr lang="pt-BR" sz="2400" dirty="0">
                <a:solidFill>
                  <a:schemeClr val="bg1"/>
                </a:solidFill>
              </a:rPr>
              <a:t>são </a:t>
            </a:r>
            <a:r>
              <a:rPr lang="pt-BR" sz="2400" dirty="0">
                <a:solidFill>
                  <a:schemeClr val="bg1"/>
                </a:solidFill>
              </a:rPr>
              <a:t>essenciais para a interação dinâmica com os dados armazenados. Neste capítulo, vamos explorar três feitiços principais: INSERT, UPDATE e DELETE.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77240" y="1635185"/>
            <a:ext cx="7720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Operações DML (Data </a:t>
            </a:r>
            <a:r>
              <a:rPr lang="pt-BR" sz="32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Manipulation</a:t>
            </a:r>
            <a:r>
              <a:rPr lang="pt-BR" sz="3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pt-BR" sz="32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Language</a:t>
            </a:r>
            <a:r>
              <a:rPr lang="pt-BR" sz="3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)</a:t>
            </a:r>
            <a:endParaRPr lang="pt-BR" sz="32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77239" y="4738925"/>
            <a:ext cx="7720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>
              <a:buBlip>
                <a:blip r:embed="rId4"/>
              </a:buBlip>
            </a:pPr>
            <a:r>
              <a:rPr lang="pt-BR" sz="28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Insert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: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Adicionando Novos Registros às Tabelas</a:t>
            </a:r>
            <a:endParaRPr lang="pt-BR" sz="28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7238" y="5423296"/>
            <a:ext cx="801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O feitiço INSERT é usado para adicionar novos registros em uma tabela. Imagine que você está adicionando novos alunos à lista de Hogwarts. A sintaxe básica é: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153" y="7021356"/>
            <a:ext cx="6015692" cy="2761108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571816" y="1790907"/>
            <a:ext cx="8365024" cy="1023694"/>
            <a:chOff x="571816" y="1790907"/>
            <a:chExt cx="8365024" cy="1023694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413932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981200" y="4328161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815339" y="1148190"/>
            <a:ext cx="7720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>
              <a:buBlip>
                <a:blip r:embed="rId4"/>
              </a:buBlip>
            </a:pP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Update: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Atualizando Dados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Existentes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815339" y="1879263"/>
            <a:ext cx="801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O feitiço UPDATE permite modificar dados existentes em uma tabela. </a:t>
            </a:r>
            <a:r>
              <a:rPr lang="pt-BR" sz="2400" dirty="0">
                <a:solidFill>
                  <a:schemeClr val="bg1"/>
                </a:solidFill>
              </a:rPr>
              <a:t>Através dele podemos corrigir </a:t>
            </a:r>
            <a:r>
              <a:rPr lang="pt-BR" sz="2400" dirty="0">
                <a:solidFill>
                  <a:schemeClr val="bg1"/>
                </a:solidFill>
              </a:rPr>
              <a:t>informações ou atualizar registros conforme necessário. A sintaxe básica é: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034" y="3489961"/>
            <a:ext cx="5639587" cy="2162477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815339" y="6141340"/>
            <a:ext cx="8016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Neste exemplo, o </a:t>
            </a:r>
            <a:r>
              <a:rPr lang="pt-BR" sz="2400" dirty="0">
                <a:solidFill>
                  <a:schemeClr val="bg1"/>
                </a:solidFill>
              </a:rPr>
              <a:t>comando altera a idade de Harry Potter para 18 anos </a:t>
            </a:r>
            <a:r>
              <a:rPr lang="pt-BR" sz="2400" dirty="0">
                <a:solidFill>
                  <a:schemeClr val="bg1"/>
                </a:solidFill>
              </a:rPr>
              <a:t>sendo o </a:t>
            </a:r>
            <a:r>
              <a:rPr lang="pt-BR" sz="2400" dirty="0">
                <a:solidFill>
                  <a:schemeClr val="bg1"/>
                </a:solidFill>
              </a:rPr>
              <a:t>nome </a:t>
            </a:r>
            <a:r>
              <a:rPr lang="pt-BR" sz="2400" dirty="0">
                <a:solidFill>
                  <a:schemeClr val="bg1"/>
                </a:solidFill>
              </a:rPr>
              <a:t>igual </a:t>
            </a:r>
            <a:r>
              <a:rPr lang="pt-BR" sz="2400" dirty="0">
                <a:solidFill>
                  <a:schemeClr val="bg1"/>
                </a:solidFill>
              </a:rPr>
              <a:t>a 'Harry Potter'. É importante incluir uma cláusula WHERE para especificar quais registros devem ser atualizados, evitando modificar todos os registros da tabela inadvertidamente</a:t>
            </a:r>
          </a:p>
        </p:txBody>
      </p:sp>
    </p:spTree>
    <p:extLst>
      <p:ext uri="{BB962C8B-B14F-4D97-AF65-F5344CB8AC3E}">
        <p14:creationId xmlns:p14="http://schemas.microsoft.com/office/powerpoint/2010/main" val="35244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981200" y="4328161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929639" y="1091040"/>
            <a:ext cx="7720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>
              <a:buBlip>
                <a:blip r:embed="rId4"/>
              </a:buBlip>
            </a:pP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Delete: 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Removendo Dados Indesejados</a:t>
            </a:r>
            <a:endParaRPr lang="pt-BR" sz="28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929639" y="1930462"/>
            <a:ext cx="801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O feitiço </a:t>
            </a:r>
            <a:r>
              <a:rPr lang="pt-BR" sz="2400" dirty="0">
                <a:solidFill>
                  <a:schemeClr val="bg1"/>
                </a:solidFill>
              </a:rPr>
              <a:t>DELETE é usado para remover registros indesejados de uma tabela. Este comando deve ser usado com cuidado, pois a remoção de dados é permanente. A sintaxe básica é: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929639" y="6596845"/>
            <a:ext cx="8016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No exemplo, o </a:t>
            </a:r>
            <a:r>
              <a:rPr lang="pt-BR" sz="2400" dirty="0">
                <a:solidFill>
                  <a:schemeClr val="bg1"/>
                </a:solidFill>
              </a:rPr>
              <a:t>comando remove todos os registros onde o nome é '</a:t>
            </a:r>
            <a:r>
              <a:rPr lang="pt-BR" sz="2400" dirty="0" err="1">
                <a:solidFill>
                  <a:schemeClr val="bg1"/>
                </a:solidFill>
              </a:rPr>
              <a:t>Draco</a:t>
            </a:r>
            <a:r>
              <a:rPr lang="pt-BR" sz="2400" dirty="0">
                <a:solidFill>
                  <a:schemeClr val="bg1"/>
                </a:solidFill>
              </a:rPr>
              <a:t> Malfoy'. Assim como no comando UPDATE, é crucial usar uma cláusula WHERE para especificar quais registros devem ser </a:t>
            </a:r>
            <a:r>
              <a:rPr lang="pt-BR" sz="2400" dirty="0">
                <a:solidFill>
                  <a:schemeClr val="bg1"/>
                </a:solidFill>
              </a:rPr>
              <a:t>excluídos.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661" y="3755048"/>
            <a:ext cx="6295473" cy="249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2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981200" y="4328161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64879" y="2378366"/>
            <a:ext cx="80162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Para garantir a integridade e segurança dos dados ao realizar operações DML, considere as seguintes boas práticas: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marL="342884" indent="-342884" algn="just">
              <a:buBlip>
                <a:blip r:embed="rId4"/>
              </a:buBlip>
            </a:pPr>
            <a:r>
              <a:rPr lang="pt-BR" sz="2400" dirty="0">
                <a:solidFill>
                  <a:schemeClr val="bg1"/>
                </a:solidFill>
              </a:rPr>
              <a:t>Backups Regulares: Faça backups regulares dos dados antes de realizar operações DML, especialmente operações DELETE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marL="342884" indent="-342884" algn="just">
              <a:buBlip>
                <a:blip r:embed="rId4"/>
              </a:buBlip>
            </a:pPr>
            <a:r>
              <a:rPr lang="pt-BR" sz="2400" dirty="0">
                <a:solidFill>
                  <a:schemeClr val="bg1"/>
                </a:solidFill>
              </a:rPr>
              <a:t>Validação de Dados: Valide os dados antes de inserir ou atualizar, garantindo que eles atendam aos critérios de qualidade e consistência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marL="342884" indent="-342884" algn="just">
              <a:buBlip>
                <a:blip r:embed="rId4"/>
              </a:buBlip>
            </a:pPr>
            <a:r>
              <a:rPr lang="pt-BR" sz="2400" dirty="0">
                <a:solidFill>
                  <a:schemeClr val="bg1"/>
                </a:solidFill>
              </a:rPr>
              <a:t>Cláusula WHERE: Sempre use cláusulas WHERE específicas em comandos UPDATE e DELETE para evitar alterações não intencionais em todos os registros da tabela.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77240" y="1273966"/>
            <a:ext cx="7720759" cy="584775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Boas Práticas de Manipulação de Dados</a:t>
            </a:r>
            <a:endParaRPr lang="pt-BR" sz="32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602848" y="1532131"/>
            <a:ext cx="8365024" cy="1023694"/>
            <a:chOff x="571816" y="1790907"/>
            <a:chExt cx="8365024" cy="102369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39839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060000"/>
            </a:gs>
            <a:gs pos="48500">
              <a:srgbClr val="3D322A"/>
            </a:gs>
            <a:gs pos="77000">
              <a:srgbClr val="0B060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155682" y="717890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981200" y="4328161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67009" y="4590349"/>
            <a:ext cx="42514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0" b="1" dirty="0">
                <a:solidFill>
                  <a:srgbClr val="ECECEC"/>
                </a:solidFill>
                <a:latin typeface="Cooper Black" panose="0208090404030B020404" pitchFamily="18" charset="0"/>
              </a:rPr>
              <a:t>Capítulo</a:t>
            </a:r>
            <a:r>
              <a:rPr lang="pt-BR" sz="5400" b="1" dirty="0">
                <a:solidFill>
                  <a:srgbClr val="ECECEC"/>
                </a:solidFill>
                <a:latin typeface="Cooper Black" panose="0208090404030B020404" pitchFamily="18" charset="0"/>
              </a:rPr>
              <a:t> </a:t>
            </a:r>
            <a:r>
              <a:rPr lang="pt-BR" sz="5400" b="1" dirty="0">
                <a:solidFill>
                  <a:srgbClr val="ECECEC"/>
                </a:solidFill>
                <a:latin typeface="Cooper Black" panose="0208090404030B020404" pitchFamily="18" charset="0"/>
              </a:rPr>
              <a:t>5</a:t>
            </a:r>
            <a:r>
              <a:rPr lang="pt-BR" b="1" dirty="0">
                <a:solidFill>
                  <a:srgbClr val="ECECEC"/>
                </a:solidFill>
                <a:latin typeface="ui-sans-serif"/>
              </a:rPr>
              <a:t>:</a:t>
            </a:r>
            <a:endParaRPr lang="pt-BR" b="1" dirty="0">
              <a:solidFill>
                <a:srgbClr val="ECECEC"/>
              </a:solidFill>
              <a:latin typeface="ui-sans-serif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129053" y="5543296"/>
            <a:ext cx="8120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Futura Light" panose="01000000000000000000" pitchFamily="2" charset="0"/>
                <a:cs typeface="Segoe UI" panose="020B0502040204020203" pitchFamily="34" charset="0"/>
              </a:rPr>
              <a:t>Poções e Procedimentos Armazenados</a:t>
            </a:r>
            <a:endParaRPr lang="pt-BR" sz="4000" dirty="0">
              <a:solidFill>
                <a:schemeClr val="bg1"/>
              </a:solidFill>
              <a:effectLst>
                <a:glow rad="101600">
                  <a:srgbClr val="AF4426"/>
                </a:glow>
              </a:effectLst>
              <a:latin typeface="Futura Light" panose="01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135730" y="6251184"/>
            <a:ext cx="7880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Assim como as poções em Hogwarts podem simplificar tarefas complexas, procedures e funções no SQL automatizam e otimizam operações no banco de dados.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712" y="-604235"/>
            <a:ext cx="3429000" cy="437197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134" y="201636"/>
            <a:ext cx="4252308" cy="46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5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24000">
              <a:srgbClr val="746253"/>
            </a:gs>
            <a:gs pos="94690">
              <a:srgbClr val="0B0603"/>
            </a:gs>
            <a:gs pos="38000">
              <a:srgbClr val="746253"/>
            </a:gs>
            <a:gs pos="0">
              <a:srgbClr val="0B060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44739" y="5561831"/>
            <a:ext cx="8016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Bem-vindo à "Plataforma 9¾: Magia nos Dados", onde exploraremos a fascinante interseção entre o mundo mágico e a ciência dos dados com SQL. Este </a:t>
            </a:r>
            <a:r>
              <a:rPr lang="pt-BR" sz="2400" dirty="0">
                <a:solidFill>
                  <a:schemeClr val="bg1"/>
                </a:solidFill>
              </a:rPr>
              <a:t>e-book </a:t>
            </a:r>
            <a:r>
              <a:rPr lang="pt-BR" sz="2400" dirty="0">
                <a:solidFill>
                  <a:schemeClr val="bg1"/>
                </a:solidFill>
              </a:rPr>
              <a:t>é sua passagem para descobrir como a linguagem SQL pode transformar dados brutos em informações mágicas e insights poderosos.</a:t>
            </a:r>
            <a:endParaRPr lang="pt-BR" sz="2400" dirty="0">
              <a:solidFill>
                <a:schemeClr val="bg1"/>
              </a:solidFill>
            </a:endParaRPr>
          </a:p>
          <a:p>
            <a:endParaRPr lang="pt-BR" sz="2400" dirty="0"/>
          </a:p>
        </p:txBody>
      </p:sp>
      <p:sp>
        <p:nvSpPr>
          <p:cNvPr id="7" name="Retângulo 6"/>
          <p:cNvSpPr/>
          <p:nvPr/>
        </p:nvSpPr>
        <p:spPr>
          <a:xfrm>
            <a:off x="2456500" y="3855774"/>
            <a:ext cx="4929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FCFCFC"/>
                </a:solidFill>
                <a:effectLst>
                  <a:glow rad="101600">
                    <a:srgbClr val="AF4426"/>
                  </a:glow>
                </a:effectLst>
                <a:latin typeface="Cooper Black" panose="0208090404030B020404" pitchFamily="18" charset="0"/>
                <a:cs typeface="Segoe UI" panose="020B0502040204020203" pitchFamily="34" charset="0"/>
              </a:rPr>
              <a:t>Introdução</a:t>
            </a:r>
            <a:endParaRPr lang="pt-BR" sz="6000" b="1" dirty="0">
              <a:solidFill>
                <a:srgbClr val="FCFCFC"/>
              </a:solidFill>
              <a:effectLst>
                <a:glow rad="101600">
                  <a:srgbClr val="AF4426"/>
                </a:glo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468153" y="4617815"/>
            <a:ext cx="8365024" cy="1023694"/>
            <a:chOff x="571816" y="1790907"/>
            <a:chExt cx="8365024" cy="102369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36529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846159" y="560137"/>
            <a:ext cx="8494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Futura Light" panose="01000000000000000000" pitchFamily="2" charset="0"/>
                <a:cs typeface="Segoe UI" panose="020B0502040204020203" pitchFamily="34" charset="0"/>
              </a:rPr>
              <a:t>Poções e Procedimentos Armazenados</a:t>
            </a:r>
          </a:p>
        </p:txBody>
      </p:sp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828993" y="2650827"/>
            <a:ext cx="80162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São conjuntos </a:t>
            </a:r>
            <a:r>
              <a:rPr lang="pt-BR" sz="2400" dirty="0">
                <a:solidFill>
                  <a:schemeClr val="bg1"/>
                </a:solidFill>
              </a:rPr>
              <a:t>de instruções SQL que são armazenados no banco de dados e podem ser executados sob demanda. Eles são úteis para automatizar tarefas repetitivas e garantir que operações complexas sejam executadas de maneira </a:t>
            </a:r>
            <a:r>
              <a:rPr lang="pt-BR" sz="2400" dirty="0">
                <a:solidFill>
                  <a:schemeClr val="bg1"/>
                </a:solidFill>
              </a:rPr>
              <a:t>consistente. </a:t>
            </a:r>
            <a:r>
              <a:rPr lang="pt-BR" sz="2400" dirty="0">
                <a:solidFill>
                  <a:schemeClr val="bg1"/>
                </a:solidFill>
              </a:rPr>
              <a:t>A sintaxe básica para criar um procedimento armazenado é: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846159" y="1312994"/>
            <a:ext cx="7720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Procedimentos Armazenados</a:t>
            </a:r>
            <a:endParaRPr lang="pt-BR" sz="32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544" y="5081416"/>
            <a:ext cx="5134692" cy="433448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013" y="10558049"/>
            <a:ext cx="5134692" cy="1124107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777239" y="9641649"/>
            <a:ext cx="801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Para executar o procedimento armazenado, usamos o comando EXEC: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524026" y="1542684"/>
            <a:ext cx="8365024" cy="1023694"/>
            <a:chOff x="571816" y="1790907"/>
            <a:chExt cx="8365024" cy="1023694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95658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981200" y="4328161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96288" y="2148284"/>
            <a:ext cx="8016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As </a:t>
            </a:r>
            <a:r>
              <a:rPr lang="pt-BR" sz="2400" dirty="0" err="1">
                <a:solidFill>
                  <a:schemeClr val="bg1"/>
                </a:solidFill>
              </a:rPr>
              <a:t>UDFs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>
                <a:solidFill>
                  <a:schemeClr val="bg1"/>
                </a:solidFill>
              </a:rPr>
              <a:t>permitem criar funções personalizadas que podem ser usadas em consultas SQL para realizar operações repetitivas ou </a:t>
            </a:r>
            <a:r>
              <a:rPr lang="pt-BR" sz="2400" dirty="0">
                <a:solidFill>
                  <a:schemeClr val="bg1"/>
                </a:solidFill>
              </a:rPr>
              <a:t>complexas. Existem </a:t>
            </a:r>
            <a:r>
              <a:rPr lang="pt-BR" sz="2400" dirty="0">
                <a:solidFill>
                  <a:schemeClr val="bg1"/>
                </a:solidFill>
              </a:rPr>
              <a:t>dois tipos principais de </a:t>
            </a:r>
            <a:r>
              <a:rPr lang="pt-BR" sz="2400" dirty="0" err="1">
                <a:solidFill>
                  <a:schemeClr val="bg1"/>
                </a:solidFill>
              </a:rPr>
              <a:t>UDFs</a:t>
            </a:r>
            <a:r>
              <a:rPr lang="pt-BR" sz="2400" dirty="0">
                <a:solidFill>
                  <a:schemeClr val="bg1"/>
                </a:solidFill>
              </a:rPr>
              <a:t>: funções escalares, que retornam um único valor, e funções de tabela, que retornam uma </a:t>
            </a:r>
            <a:r>
              <a:rPr lang="pt-BR" sz="2400" dirty="0">
                <a:solidFill>
                  <a:schemeClr val="bg1"/>
                </a:solidFill>
              </a:rPr>
              <a:t>tabela.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784545" y="663060"/>
            <a:ext cx="7720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Funções Definidas pelo </a:t>
            </a:r>
            <a:r>
              <a:rPr lang="pt-BR" sz="3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Usuário (</a:t>
            </a:r>
            <a:r>
              <a:rPr lang="pt-BR" sz="32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UDFs</a:t>
            </a:r>
            <a:r>
              <a:rPr lang="pt-BR" sz="3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796291" y="4333161"/>
            <a:ext cx="7720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>
              <a:buSzPct val="144000"/>
              <a:buBlip>
                <a:blip r:embed="rId5"/>
              </a:buBlip>
            </a:pP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Funções Escalares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796289" y="4934419"/>
            <a:ext cx="801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A sintaxe básica para criar uma função escalar é: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5739" y="5877853"/>
            <a:ext cx="6820852" cy="4210638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722486" y="976873"/>
            <a:ext cx="8365024" cy="1023694"/>
            <a:chOff x="571816" y="1790907"/>
            <a:chExt cx="8365024" cy="1023694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409448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981200" y="4328161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853439" y="1221280"/>
            <a:ext cx="801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Podemos usar a função em uma consulta SQL como qualquer outra função integrada: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267" y="2699977"/>
            <a:ext cx="7154931" cy="1418285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853440" y="4275920"/>
            <a:ext cx="7720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>
              <a:buSzPct val="144000"/>
              <a:buBlip>
                <a:blip r:embed="rId5"/>
              </a:buBlip>
            </a:pP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Função de Tabela</a:t>
            </a:r>
            <a:endParaRPr lang="pt-BR" sz="28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813882" y="4888408"/>
            <a:ext cx="801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Funções de tabela retornam um conjunto de resultados. A sintaxe básica é: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269" y="6078127"/>
            <a:ext cx="7154931" cy="451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1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981200" y="4328161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916" y="2044968"/>
            <a:ext cx="6839922" cy="1452126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777240" y="4119529"/>
            <a:ext cx="7720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Benefícios de Procedures e Funções</a:t>
            </a:r>
            <a:endParaRPr lang="pt-BR" sz="32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623175" y="5507758"/>
            <a:ext cx="83964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457200" indent="-457200">
              <a:buSzPct val="144000"/>
              <a:buBlip>
                <a:blip r:embed="rId5"/>
              </a:buBlip>
              <a:defRPr sz="2800" b="1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just"/>
            <a:r>
              <a:rPr lang="pt-BR" sz="2400" b="0" dirty="0">
                <a:latin typeface="+mn-lt"/>
              </a:rPr>
              <a:t>Reutilização de Código: Procedures e funções permitem encapsular lógica complexa que pode ser reutilizada em várias partes do banco de dados</a:t>
            </a:r>
            <a:r>
              <a:rPr lang="pt-BR" sz="2400" b="0" dirty="0">
                <a:latin typeface="+mn-lt"/>
              </a:rPr>
              <a:t>.</a:t>
            </a:r>
            <a:br>
              <a:rPr lang="pt-BR" sz="2400" b="0" dirty="0">
                <a:latin typeface="+mn-lt"/>
              </a:rPr>
            </a:br>
            <a:endParaRPr lang="pt-BR" sz="2400" b="0" dirty="0">
              <a:latin typeface="+mn-lt"/>
            </a:endParaRPr>
          </a:p>
          <a:p>
            <a:pPr algn="just"/>
            <a:r>
              <a:rPr lang="pt-BR" sz="2400" b="0" dirty="0">
                <a:latin typeface="+mn-lt"/>
              </a:rPr>
              <a:t>Manutenção: Centralizar a lógica em procedures e funções facilita a manutenção e a atualização do código</a:t>
            </a:r>
            <a:r>
              <a:rPr lang="pt-BR" sz="2400" b="0" dirty="0">
                <a:latin typeface="+mn-lt"/>
              </a:rPr>
              <a:t>.</a:t>
            </a:r>
            <a:br>
              <a:rPr lang="pt-BR" sz="2400" b="0" dirty="0">
                <a:latin typeface="+mn-lt"/>
              </a:rPr>
            </a:br>
            <a:endParaRPr lang="pt-BR" sz="2400" b="0" dirty="0">
              <a:latin typeface="+mn-lt"/>
            </a:endParaRPr>
          </a:p>
          <a:p>
            <a:pPr algn="just"/>
            <a:r>
              <a:rPr lang="pt-BR" sz="2400" b="0" dirty="0">
                <a:latin typeface="+mn-lt"/>
              </a:rPr>
              <a:t>Desempenho: Procedures armazenadas podem ser </a:t>
            </a:r>
            <a:r>
              <a:rPr lang="pt-BR" sz="2400" b="0" dirty="0" err="1">
                <a:latin typeface="+mn-lt"/>
              </a:rPr>
              <a:t>pré</a:t>
            </a:r>
            <a:r>
              <a:rPr lang="pt-BR" sz="2400" b="0" dirty="0">
                <a:latin typeface="+mn-lt"/>
              </a:rPr>
              <a:t>-compiladas, melhorando o desempenho das operações repetitivas.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77239" y="752233"/>
            <a:ext cx="801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Podemos usar a função em uma consulta SELECT como uma tabela: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722487" y="4444260"/>
            <a:ext cx="8365024" cy="1023694"/>
            <a:chOff x="571816" y="1790907"/>
            <a:chExt cx="8365024" cy="1023694"/>
          </a:xfrm>
        </p:grpSpPr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0504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060000"/>
            </a:gs>
            <a:gs pos="48500">
              <a:srgbClr val="3D322A"/>
            </a:gs>
            <a:gs pos="77000">
              <a:srgbClr val="0B060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726" y="7274823"/>
            <a:ext cx="4181475" cy="5410200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155682" y="717890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57398" y="4641911"/>
            <a:ext cx="44967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0" b="1" dirty="0">
                <a:solidFill>
                  <a:srgbClr val="ECECEC"/>
                </a:solidFill>
                <a:latin typeface="Cooper Black" panose="0208090404030B020404" pitchFamily="18" charset="0"/>
              </a:rPr>
              <a:t>Capítulo 6</a:t>
            </a:r>
            <a:r>
              <a:rPr lang="pt-BR" sz="6000" b="1" dirty="0">
                <a:solidFill>
                  <a:srgbClr val="ECECEC"/>
                </a:solidFill>
                <a:latin typeface="ui-sans-serif"/>
              </a:rPr>
              <a:t>:</a:t>
            </a:r>
            <a:endParaRPr lang="pt-BR" sz="6000" b="1" dirty="0">
              <a:solidFill>
                <a:srgbClr val="ECECEC"/>
              </a:solidFill>
              <a:latin typeface="ui-sans-serif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095600" y="5547277"/>
            <a:ext cx="8120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Futura Light" panose="01000000000000000000" pitchFamily="2" charset="0"/>
                <a:cs typeface="Segoe UI" panose="020B0502040204020203" pitchFamily="34" charset="0"/>
              </a:rPr>
              <a:t>Defesa Contra as Artes das Consultas</a:t>
            </a:r>
            <a:endParaRPr lang="pt-BR" sz="4000" dirty="0">
              <a:solidFill>
                <a:schemeClr val="bg1"/>
              </a:solidFill>
              <a:effectLst>
                <a:glow rad="101600">
                  <a:srgbClr val="AF4426"/>
                </a:glow>
              </a:effectLst>
              <a:latin typeface="Futura Light" panose="01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147561" y="6280227"/>
            <a:ext cx="801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Ao dominar essas técnicas de otimização, você será capaz de defender seu banco de dados contra consultas ineficientes, garantindo um desempenho robusto e </a:t>
            </a:r>
            <a:r>
              <a:rPr lang="pt-BR" sz="2400" dirty="0">
                <a:solidFill>
                  <a:schemeClr val="bg1"/>
                </a:solidFill>
              </a:rPr>
              <a:t>sustentável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30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777239" y="899541"/>
            <a:ext cx="7720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Futura Light" panose="01000000000000000000" pitchFamily="2" charset="0"/>
                <a:cs typeface="Segoe UI" panose="020B0502040204020203" pitchFamily="34" charset="0"/>
              </a:rPr>
              <a:t>Defesa Contra as Artes das Consultas</a:t>
            </a:r>
          </a:p>
        </p:txBody>
      </p:sp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29498" y="3056906"/>
            <a:ext cx="8016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Índices são estruturas que melhoram a velocidade das buscas em tabelas. Eles atuam como atalhos para localizar dados rapidamente. Criar índices nas colunas usadas frequentemente em condições de busca (WHERE) e junções (JOIN) é crucial para melhorar a performance das consultas. A criação de índices pode ser feita usando a instrução CREATE INDEX: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77240" y="1635185"/>
            <a:ext cx="7720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Índices</a:t>
            </a:r>
            <a:endParaRPr lang="pt-BR" sz="32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647" y="5630103"/>
            <a:ext cx="4906701" cy="1557291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777239" y="7588827"/>
            <a:ext cx="801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Este comando cria um índice na coluna nome da tabela alunos, melhorando a performance das consultas que filtram por nome.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602847" y="1851755"/>
            <a:ext cx="8365024" cy="1023694"/>
            <a:chOff x="571816" y="1790907"/>
            <a:chExt cx="8365024" cy="1023694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68766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77240" y="1882308"/>
            <a:ext cx="8016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O plano de execução detalha a estratégia do banco de dados para acessar e processar dados. Analisar e entender este plano ajuda a identificar e corrigir gargalos, otimizando o caminho que as consultas seguem para acessar os dados. Ferramentas como EXPLAIN no SQL Server permitem visualizar e ajustar esses planos.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96290" y="576785"/>
            <a:ext cx="7720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Análise de Plano de Execução</a:t>
            </a:r>
            <a:endParaRPr lang="pt-BR" sz="32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96289" y="6281394"/>
            <a:ext cx="8016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Este comando fornece um detalhamento de como a consulta será executada, mostrando operações como </a:t>
            </a:r>
            <a:r>
              <a:rPr lang="pt-BR" sz="2400" dirty="0" err="1">
                <a:solidFill>
                  <a:schemeClr val="bg1"/>
                </a:solidFill>
              </a:rPr>
              <a:t>scans</a:t>
            </a:r>
            <a:r>
              <a:rPr lang="pt-BR" sz="2400" dirty="0">
                <a:solidFill>
                  <a:schemeClr val="bg1"/>
                </a:solidFill>
              </a:rPr>
              <a:t> de tabelas e índices, junções e ordenações.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208" y="4475680"/>
            <a:ext cx="6251011" cy="1505810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602848" y="949618"/>
            <a:ext cx="8365024" cy="1023694"/>
            <a:chOff x="571816" y="1790907"/>
            <a:chExt cx="8365024" cy="1023694"/>
          </a:xfrm>
        </p:grpSpPr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61317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30348" y="1914074"/>
            <a:ext cx="801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Escrever consultas eficientes é fundamental para manter o desempenho do banco de dados. Práticas recomendadas </a:t>
            </a:r>
            <a:r>
              <a:rPr lang="pt-BR" sz="2400" dirty="0">
                <a:solidFill>
                  <a:schemeClr val="bg1"/>
                </a:solidFill>
              </a:rPr>
              <a:t>incluem: 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30348" y="511662"/>
            <a:ext cx="7720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Dicas de Performance</a:t>
            </a:r>
            <a:endParaRPr lang="pt-BR" sz="32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849987" y="3676027"/>
            <a:ext cx="80162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4" indent="-342884" algn="just">
              <a:buBlip>
                <a:blip r:embed="rId4"/>
              </a:buBlip>
            </a:pPr>
            <a:r>
              <a:rPr lang="pt-BR" sz="2400" dirty="0">
                <a:solidFill>
                  <a:schemeClr val="bg1"/>
                </a:solidFill>
              </a:rPr>
              <a:t>Selecione </a:t>
            </a:r>
            <a:r>
              <a:rPr lang="pt-BR" sz="2400" dirty="0">
                <a:solidFill>
                  <a:schemeClr val="bg1"/>
                </a:solidFill>
              </a:rPr>
              <a:t>Apenas o Necessário: Evite SELECT * e especifique apenas as colunas necessárias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  <a:p>
            <a:pPr marL="342884" indent="-342884" algn="just">
              <a:buBlip>
                <a:blip r:embed="rId4"/>
              </a:buBlip>
            </a:pPr>
            <a:endParaRPr lang="pt-BR" sz="2400" dirty="0">
              <a:solidFill>
                <a:schemeClr val="bg1"/>
              </a:solidFill>
            </a:endParaRPr>
          </a:p>
          <a:p>
            <a:pPr marL="342884" indent="-342884" algn="just">
              <a:buBlip>
                <a:blip r:embed="rId4"/>
              </a:buBlip>
            </a:pPr>
            <a:r>
              <a:rPr lang="pt-BR" sz="2400" dirty="0">
                <a:solidFill>
                  <a:schemeClr val="bg1"/>
                </a:solidFill>
              </a:rPr>
              <a:t>Use Índices Apropriadamente: Crie índices nas colunas usadas frequentemente em condições de busca e junções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  <a:p>
            <a:pPr marL="342884" indent="-342884" algn="just">
              <a:buBlip>
                <a:blip r:embed="rId4"/>
              </a:buBlip>
            </a:pPr>
            <a:endParaRPr lang="pt-BR" sz="2400" dirty="0">
              <a:solidFill>
                <a:schemeClr val="bg1"/>
              </a:solidFill>
            </a:endParaRPr>
          </a:p>
          <a:p>
            <a:pPr marL="342884" indent="-342884" algn="just">
              <a:buBlip>
                <a:blip r:embed="rId4"/>
              </a:buBlip>
            </a:pPr>
            <a:r>
              <a:rPr lang="pt-BR" sz="2400" dirty="0">
                <a:solidFill>
                  <a:schemeClr val="bg1"/>
                </a:solidFill>
              </a:rPr>
              <a:t>Evite Funções em Colunas Filtradas: Funções aplicadas em colunas na cláusula WHERE podem impedir o uso de índices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  <a:p>
            <a:pPr marL="342884" indent="-342884" algn="just">
              <a:buBlip>
                <a:blip r:embed="rId4"/>
              </a:buBlip>
            </a:pPr>
            <a:endParaRPr lang="pt-BR" sz="2400" dirty="0">
              <a:solidFill>
                <a:schemeClr val="bg1"/>
              </a:solidFill>
            </a:endParaRPr>
          </a:p>
          <a:p>
            <a:pPr marL="342884" indent="-342884" algn="just">
              <a:buBlip>
                <a:blip r:embed="rId4"/>
              </a:buBlip>
            </a:pPr>
            <a:r>
              <a:rPr lang="pt-BR" sz="2400" dirty="0">
                <a:solidFill>
                  <a:schemeClr val="bg1"/>
                </a:solidFill>
              </a:rPr>
              <a:t>Normalize suas Tabelas: Aplique a normalização para evitar redundância e melhorar a eficiência das consultas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  <a:p>
            <a:pPr marL="342884" indent="-342884" algn="just">
              <a:buBlip>
                <a:blip r:embed="rId4"/>
              </a:buBlip>
            </a:pPr>
            <a:endParaRPr lang="pt-BR" sz="2400" dirty="0">
              <a:solidFill>
                <a:schemeClr val="bg1"/>
              </a:solidFill>
            </a:endParaRPr>
          </a:p>
          <a:p>
            <a:pPr marL="342884" indent="-342884" algn="just">
              <a:buBlip>
                <a:blip r:embed="rId4"/>
              </a:buBlip>
            </a:pPr>
            <a:r>
              <a:rPr lang="pt-BR" sz="2400" dirty="0">
                <a:solidFill>
                  <a:schemeClr val="bg1"/>
                </a:solidFill>
              </a:rPr>
              <a:t>Limite o Uso de </a:t>
            </a:r>
            <a:r>
              <a:rPr lang="pt-BR" sz="2400" dirty="0" err="1">
                <a:solidFill>
                  <a:schemeClr val="bg1"/>
                </a:solidFill>
              </a:rPr>
              <a:t>Subconsultas</a:t>
            </a:r>
            <a:r>
              <a:rPr lang="pt-BR" sz="2400" dirty="0">
                <a:solidFill>
                  <a:schemeClr val="bg1"/>
                </a:solidFill>
              </a:rPr>
              <a:t>: Prefira junções e Common </a:t>
            </a:r>
            <a:r>
              <a:rPr lang="pt-BR" sz="2400" dirty="0" err="1">
                <a:solidFill>
                  <a:schemeClr val="bg1"/>
                </a:solidFill>
              </a:rPr>
              <a:t>Table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Expressions</a:t>
            </a:r>
            <a:r>
              <a:rPr lang="pt-BR" sz="2400" dirty="0">
                <a:solidFill>
                  <a:schemeClr val="bg1"/>
                </a:solidFill>
              </a:rPr>
              <a:t> (</a:t>
            </a:r>
            <a:r>
              <a:rPr lang="pt-BR" sz="2400" dirty="0" err="1">
                <a:solidFill>
                  <a:schemeClr val="bg1"/>
                </a:solidFill>
              </a:rPr>
              <a:t>CTEs</a:t>
            </a:r>
            <a:r>
              <a:rPr lang="pt-BR" sz="2400" dirty="0">
                <a:solidFill>
                  <a:schemeClr val="bg1"/>
                </a:solidFill>
              </a:rPr>
              <a:t>) quando apropriado.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501202" y="906437"/>
            <a:ext cx="8365024" cy="1023694"/>
            <a:chOff x="571816" y="1790907"/>
            <a:chExt cx="8365024" cy="102369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0132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060000"/>
            </a:gs>
            <a:gs pos="48500">
              <a:srgbClr val="3D322A"/>
            </a:gs>
            <a:gs pos="77000">
              <a:srgbClr val="0B060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644" y="3715465"/>
            <a:ext cx="3892643" cy="5038700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155682" y="717890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08254" y="4717048"/>
            <a:ext cx="446436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0" b="1" dirty="0">
                <a:solidFill>
                  <a:srgbClr val="ECECEC"/>
                </a:solidFill>
                <a:latin typeface="Cooper Black" panose="0208090404030B020404" pitchFamily="18" charset="0"/>
              </a:rPr>
              <a:t>Capítulo 7:</a:t>
            </a:r>
            <a:endParaRPr lang="pt-BR" sz="6000" b="1" dirty="0">
              <a:solidFill>
                <a:srgbClr val="ECECEC"/>
              </a:solidFill>
              <a:latin typeface="Cooper Black" panose="0208090404030B020404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896880" y="5728023"/>
            <a:ext cx="8120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Futura Light" panose="01000000000000000000" pitchFamily="2" charset="0"/>
                <a:cs typeface="Segoe UI" panose="020B0502040204020203" pitchFamily="34" charset="0"/>
              </a:rPr>
              <a:t>Proteção das Relíquias de Dados</a:t>
            </a:r>
            <a:endParaRPr lang="pt-BR" sz="4000" dirty="0">
              <a:solidFill>
                <a:schemeClr val="bg1"/>
              </a:solidFill>
              <a:effectLst>
                <a:glow rad="101600">
                  <a:srgbClr val="AF4426"/>
                </a:glow>
              </a:effectLst>
              <a:latin typeface="Futura Light" panose="01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96878" y="6400801"/>
            <a:ext cx="801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Proteger os dados de um banco </a:t>
            </a:r>
            <a:r>
              <a:rPr lang="pt-BR" sz="2400" dirty="0">
                <a:solidFill>
                  <a:schemeClr val="bg1"/>
                </a:solidFill>
              </a:rPr>
              <a:t>é </a:t>
            </a:r>
            <a:r>
              <a:rPr lang="pt-BR" sz="2400" dirty="0">
                <a:solidFill>
                  <a:schemeClr val="bg1"/>
                </a:solidFill>
              </a:rPr>
              <a:t>tão crucial quanto proteger relíquias preciosas. </a:t>
            </a:r>
          </a:p>
        </p:txBody>
      </p:sp>
    </p:spTree>
    <p:extLst>
      <p:ext uri="{BB962C8B-B14F-4D97-AF65-F5344CB8AC3E}">
        <p14:creationId xmlns:p14="http://schemas.microsoft.com/office/powerpoint/2010/main" val="133809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777239" y="899541"/>
            <a:ext cx="7720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Futura Light" panose="01000000000000000000" pitchFamily="2" charset="0"/>
                <a:cs typeface="Segoe UI" panose="020B0502040204020203" pitchFamily="34" charset="0"/>
              </a:rPr>
              <a:t>Proteção das Relíquias de Dados</a:t>
            </a:r>
          </a:p>
        </p:txBody>
      </p:sp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77239" y="3211390"/>
            <a:ext cx="80162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O controle de acesso envolve a gestão de permissões e roles para proteger os dados contra acessos não autorizados. Permissões podem ser concedidas ou revogadas a usuários específicos, enquanto roles permitem agrupar permissões para simplificar o gerenciamento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</a:rPr>
              <a:t>Permissões determinam o que um usuário pode fazer no banco de dados. Elas podem ser concedidas ou revogadas para tabelas, colunas e outros objetos do banco de dados. 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77240" y="1635185"/>
            <a:ext cx="7720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Controle de Acesso</a:t>
            </a:r>
            <a:endParaRPr lang="pt-BR" sz="32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352" y="6807187"/>
            <a:ext cx="6057526" cy="3297444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571816" y="1790907"/>
            <a:ext cx="8365024" cy="1023694"/>
            <a:chOff x="571816" y="1790907"/>
            <a:chExt cx="8365024" cy="1023694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78960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060000"/>
            </a:gs>
            <a:gs pos="48500">
              <a:srgbClr val="3D322A"/>
            </a:gs>
            <a:gs pos="77000">
              <a:srgbClr val="0B060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981200" y="4328161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-128064" y="3222500"/>
            <a:ext cx="7720759" cy="92333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endParaRPr lang="pt-BR" sz="5400" dirty="0">
              <a:solidFill>
                <a:schemeClr val="bg1"/>
              </a:solidFill>
              <a:effectLst>
                <a:glow rad="101600">
                  <a:srgbClr val="AF4426"/>
                </a:glow>
              </a:effectLst>
              <a:latin typeface="Cooper Black" panose="0208090404030B020404" pitchFamily="18" charset="0"/>
              <a:cs typeface="Segoe UI" panose="020B05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35817" y="4576282"/>
            <a:ext cx="43172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0" b="1" dirty="0">
                <a:solidFill>
                  <a:srgbClr val="ECECEC"/>
                </a:solidFill>
                <a:latin typeface="Cooper Black" panose="0208090404030B020404" pitchFamily="18" charset="0"/>
              </a:rPr>
              <a:t>Capítulo 1</a:t>
            </a:r>
            <a:r>
              <a:rPr lang="pt-BR" b="1" dirty="0">
                <a:solidFill>
                  <a:srgbClr val="ECECEC"/>
                </a:solidFill>
                <a:latin typeface="ui-sans-serif"/>
              </a:rPr>
              <a:t>:</a:t>
            </a:r>
            <a:endParaRPr lang="pt-BR" b="1" dirty="0">
              <a:solidFill>
                <a:srgbClr val="ECECEC"/>
              </a:solidFill>
              <a:latin typeface="ui-sans-serif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055249" y="6283079"/>
            <a:ext cx="5049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Descubra as origens da </a:t>
            </a:r>
            <a:r>
              <a:rPr lang="pt-BR" sz="2400" dirty="0" err="1">
                <a:solidFill>
                  <a:schemeClr val="bg1"/>
                </a:solidFill>
              </a:rPr>
              <a:t>Structured</a:t>
            </a:r>
            <a:r>
              <a:rPr lang="pt-BR" sz="2400" dirty="0">
                <a:solidFill>
                  <a:schemeClr val="bg1"/>
                </a:solidFill>
              </a:rPr>
              <a:t> Query </a:t>
            </a:r>
            <a:r>
              <a:rPr lang="pt-BR" sz="2400" dirty="0" err="1">
                <a:solidFill>
                  <a:schemeClr val="bg1"/>
                </a:solidFill>
              </a:rPr>
              <a:t>Language</a:t>
            </a:r>
            <a:r>
              <a:rPr lang="pt-BR" sz="2400" dirty="0">
                <a:solidFill>
                  <a:schemeClr val="bg1"/>
                </a:solidFill>
              </a:rPr>
              <a:t> e sua evolução ao longo dos anos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61" y="2709814"/>
            <a:ext cx="4762500" cy="47625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055249" y="5486122"/>
            <a:ext cx="7060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Futura Light" panose="01000000000000000000" pitchFamily="2" charset="0"/>
                <a:cs typeface="Segoe UI" panose="020B0502040204020203" pitchFamily="34" charset="0"/>
              </a:rPr>
              <a:t>A Chegada à Plataforma</a:t>
            </a:r>
            <a:endParaRPr lang="pt-BR" sz="4000" dirty="0">
              <a:solidFill>
                <a:schemeClr val="bg1"/>
              </a:solidFill>
              <a:effectLst>
                <a:glow rad="101600">
                  <a:srgbClr val="AF4426"/>
                </a:glow>
              </a:effectLst>
              <a:latin typeface="Futura Light" panose="01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8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981200" y="4328161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77239" y="1406550"/>
            <a:ext cx="8016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São conjuntos </a:t>
            </a:r>
            <a:r>
              <a:rPr lang="pt-BR" sz="2400" dirty="0">
                <a:solidFill>
                  <a:schemeClr val="bg1"/>
                </a:solidFill>
              </a:rPr>
              <a:t>de permissões que podem ser atribuídos a usuários ou grupos de usuários. Elas simplificam o gerenciamento de permissões, especialmente em ambientes com muitos usuários. Por exemplo, criar uma role com permissões de leitura e atribuí-la a um usuário: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77239" y="714122"/>
            <a:ext cx="7720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>
              <a:buBlip>
                <a:blip r:embed="rId4"/>
              </a:buBlip>
            </a:pP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Roles</a:t>
            </a:r>
            <a:endParaRPr lang="pt-BR" sz="28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687" y="4018183"/>
            <a:ext cx="6788546" cy="21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5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981200" y="4328161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0347" y="1761112"/>
            <a:ext cx="80162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Garantir a integridade e a disponibilidade dos dados em casos de falhas é essencial. Estratégias de backup e recuperação são fundamentais para proteger os dados contra perdas e garantir a continuidade das </a:t>
            </a:r>
            <a:r>
              <a:rPr lang="pt-BR" sz="2400" dirty="0">
                <a:solidFill>
                  <a:schemeClr val="bg1"/>
                </a:solidFill>
              </a:rPr>
              <a:t>operações.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</a:rPr>
              <a:t>A </a:t>
            </a:r>
            <a:r>
              <a:rPr lang="pt-BR" sz="2400" dirty="0">
                <a:solidFill>
                  <a:schemeClr val="bg1"/>
                </a:solidFill>
              </a:rPr>
              <a:t>recuperação de dados é o processo de restaurar o banco de dados a partir dos backups. Este processo deve ser testado regularmente para garantir que os backups funcionem corretamente e que os dados possam ser restaurados rapidamente em caso de necessidade.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30347" y="625428"/>
            <a:ext cx="7720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Backup e Recuperação</a:t>
            </a:r>
            <a:endParaRPr lang="pt-BR" sz="32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156" y="6278299"/>
            <a:ext cx="3590925" cy="6305550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555955" y="887063"/>
            <a:ext cx="8365024" cy="1023694"/>
            <a:chOff x="571816" y="1790907"/>
            <a:chExt cx="8365024" cy="102369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59379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060000"/>
            </a:gs>
            <a:gs pos="48500">
              <a:srgbClr val="3D322A"/>
            </a:gs>
            <a:gs pos="77000">
              <a:srgbClr val="0B060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1" b="47559"/>
          <a:stretch/>
        </p:blipFill>
        <p:spPr>
          <a:xfrm>
            <a:off x="5088835" y="136555"/>
            <a:ext cx="4512365" cy="52703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901" y="2192772"/>
            <a:ext cx="10277060" cy="10277060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155682" y="717890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981200" y="4328161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36145" y="4653751"/>
            <a:ext cx="42514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0" b="1" dirty="0">
                <a:solidFill>
                  <a:srgbClr val="ECECEC"/>
                </a:solidFill>
                <a:latin typeface="Cooper Black" panose="0208090404030B020404" pitchFamily="18" charset="0"/>
              </a:rPr>
              <a:t>Capítulo</a:t>
            </a:r>
            <a:r>
              <a:rPr lang="pt-BR" sz="5400" b="1" dirty="0">
                <a:solidFill>
                  <a:srgbClr val="ECECEC"/>
                </a:solidFill>
                <a:latin typeface="Cooper Black" panose="0208090404030B020404" pitchFamily="18" charset="0"/>
              </a:rPr>
              <a:t> </a:t>
            </a:r>
            <a:r>
              <a:rPr lang="pt-BR" sz="5400" b="1" dirty="0">
                <a:solidFill>
                  <a:srgbClr val="ECECEC"/>
                </a:solidFill>
                <a:latin typeface="Cooper Black" panose="0208090404030B020404" pitchFamily="18" charset="0"/>
              </a:rPr>
              <a:t>8</a:t>
            </a:r>
            <a:r>
              <a:rPr lang="pt-BR" b="1" dirty="0">
                <a:solidFill>
                  <a:srgbClr val="ECECEC"/>
                </a:solidFill>
                <a:latin typeface="ui-sans-serif"/>
              </a:rPr>
              <a:t>:</a:t>
            </a:r>
            <a:endParaRPr lang="pt-BR" b="1" dirty="0">
              <a:solidFill>
                <a:srgbClr val="ECECEC"/>
              </a:solidFill>
              <a:latin typeface="ui-sans-serif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048501" y="6261513"/>
            <a:ext cx="801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Entrar na Câmara Secreta </a:t>
            </a:r>
            <a:r>
              <a:rPr lang="pt-BR" sz="2400" dirty="0">
                <a:solidFill>
                  <a:schemeClr val="bg1"/>
                </a:solidFill>
              </a:rPr>
              <a:t>em </a:t>
            </a:r>
            <a:r>
              <a:rPr lang="pt-BR" sz="2400" dirty="0">
                <a:solidFill>
                  <a:schemeClr val="bg1"/>
                </a:solidFill>
              </a:rPr>
              <a:t>SQL é explorar poderosas funcionalidades que permitem o controle preciso e a automação de tarefas complexas no banco de dados. 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048501" y="5624161"/>
            <a:ext cx="8552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Futura Light" panose="01000000000000000000" pitchFamily="2" charset="0"/>
                <a:cs typeface="Segoe UI" panose="020B0502040204020203" pitchFamily="34" charset="0"/>
              </a:rPr>
              <a:t>A Câmara Secreta das Técnicas Avançadas</a:t>
            </a:r>
            <a:endParaRPr lang="pt-BR" sz="3800" dirty="0">
              <a:solidFill>
                <a:schemeClr val="bg1"/>
              </a:solidFill>
              <a:effectLst>
                <a:glow rad="101600">
                  <a:srgbClr val="AF4426"/>
                </a:glow>
              </a:effectLst>
              <a:latin typeface="Futura Light" panose="01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06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681354" y="651845"/>
            <a:ext cx="8823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Futura Light" panose="01000000000000000000" pitchFamily="2" charset="0"/>
                <a:cs typeface="Segoe UI" panose="020B0502040204020203" pitchFamily="34" charset="0"/>
              </a:rPr>
              <a:t>A Câmara Secreta das Técnicas Avançadas</a:t>
            </a:r>
            <a:endParaRPr lang="pt-BR" sz="4000" dirty="0">
              <a:solidFill>
                <a:schemeClr val="bg1"/>
              </a:solidFill>
              <a:effectLst>
                <a:glow rad="101600">
                  <a:srgbClr val="AF4426"/>
                </a:glow>
              </a:effectLst>
              <a:latin typeface="Futura Light" panose="01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81354" y="3014945"/>
            <a:ext cx="8016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São um blocos </a:t>
            </a:r>
            <a:r>
              <a:rPr lang="pt-BR" sz="2400" dirty="0">
                <a:solidFill>
                  <a:schemeClr val="bg1"/>
                </a:solidFill>
              </a:rPr>
              <a:t>de operações SQL </a:t>
            </a:r>
            <a:r>
              <a:rPr lang="pt-BR" sz="2400" dirty="0">
                <a:solidFill>
                  <a:schemeClr val="bg1"/>
                </a:solidFill>
              </a:rPr>
              <a:t>executadas </a:t>
            </a:r>
            <a:r>
              <a:rPr lang="pt-BR" sz="2400" dirty="0">
                <a:solidFill>
                  <a:schemeClr val="bg1"/>
                </a:solidFill>
              </a:rPr>
              <a:t>como uma única unidade de trabalho. Elas garantem que todas as operações dentro da transação sejam concluídas com sucesso ou nenhuma delas seja aplicada, mantendo a integridade dos dados. As propriedades ACID (Atomicidade, Consistência, Isolamento e Durabilidade) são fundamentais para transações.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81354" y="1602562"/>
            <a:ext cx="7720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Transações</a:t>
            </a:r>
            <a:endParaRPr lang="pt-BR" sz="32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875" y="5725991"/>
            <a:ext cx="5315692" cy="2619741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733847" y="8784429"/>
            <a:ext cx="801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Se qualquer operação falhar, um ROLLBACK pode reverter as mudanças: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571816" y="1790907"/>
            <a:ext cx="8365024" cy="1023694"/>
            <a:chOff x="571816" y="1790907"/>
            <a:chExt cx="8365024" cy="1023694"/>
          </a:xfrm>
        </p:grpSpPr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08762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64879" y="2161575"/>
            <a:ext cx="801624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Lida com </a:t>
            </a:r>
            <a:r>
              <a:rPr lang="pt-BR" sz="2400" dirty="0">
                <a:solidFill>
                  <a:schemeClr val="bg1"/>
                </a:solidFill>
              </a:rPr>
              <a:t>o acesso simultâneo aos dados por múltiplos usuários. Técnicas de controle de concorrência, como bloqueios (</a:t>
            </a:r>
            <a:r>
              <a:rPr lang="pt-BR" sz="2400" dirty="0" err="1">
                <a:solidFill>
                  <a:schemeClr val="bg1"/>
                </a:solidFill>
              </a:rPr>
              <a:t>locks</a:t>
            </a:r>
            <a:r>
              <a:rPr lang="pt-BR" sz="2400" dirty="0">
                <a:solidFill>
                  <a:schemeClr val="bg1"/>
                </a:solidFill>
              </a:rPr>
              <a:t>) e níveis de isolamento, ajudam a evitar conflitos e garantir a integridade dos dados.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</a:rPr>
              <a:t>Os </a:t>
            </a:r>
            <a:r>
              <a:rPr lang="pt-BR" sz="2400" dirty="0">
                <a:solidFill>
                  <a:schemeClr val="bg1"/>
                </a:solidFill>
              </a:rPr>
              <a:t>níveis de isolamento controlam o grau de visibilidade das mudanças feitas por uma transação a outras transações: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marL="342884" indent="-342884" algn="just">
              <a:buBlip>
                <a:blip r:embed="rId4"/>
              </a:buBlip>
            </a:pPr>
            <a:r>
              <a:rPr lang="pt-BR" sz="2400" dirty="0" err="1">
                <a:solidFill>
                  <a:schemeClr val="bg1"/>
                </a:solidFill>
              </a:rPr>
              <a:t>Read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Uncommitted</a:t>
            </a:r>
            <a:r>
              <a:rPr lang="pt-BR" sz="2400" dirty="0">
                <a:solidFill>
                  <a:schemeClr val="bg1"/>
                </a:solidFill>
              </a:rPr>
              <a:t>: Permite leituras sujas (</a:t>
            </a:r>
            <a:r>
              <a:rPr lang="pt-BR" sz="2400" dirty="0" err="1">
                <a:solidFill>
                  <a:schemeClr val="bg1"/>
                </a:solidFill>
              </a:rPr>
              <a:t>dirty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reads</a:t>
            </a:r>
            <a:r>
              <a:rPr lang="pt-BR" sz="2400" dirty="0">
                <a:solidFill>
                  <a:schemeClr val="bg1"/>
                </a:solidFill>
              </a:rPr>
              <a:t>).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marL="342884" indent="-342884" algn="just">
              <a:buBlip>
                <a:blip r:embed="rId4"/>
              </a:buBlip>
            </a:pPr>
            <a:r>
              <a:rPr lang="pt-BR" sz="2400" dirty="0" err="1">
                <a:solidFill>
                  <a:schemeClr val="bg1"/>
                </a:solidFill>
              </a:rPr>
              <a:t>Read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Committed</a:t>
            </a:r>
            <a:r>
              <a:rPr lang="pt-BR" sz="2400" dirty="0">
                <a:solidFill>
                  <a:schemeClr val="bg1"/>
                </a:solidFill>
              </a:rPr>
              <a:t>: Evita leituras sujas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marL="342884" indent="-342884" algn="just">
              <a:buBlip>
                <a:blip r:embed="rId4"/>
              </a:buBlip>
            </a:pPr>
            <a:r>
              <a:rPr lang="pt-BR" sz="2400" dirty="0" err="1">
                <a:solidFill>
                  <a:schemeClr val="bg1"/>
                </a:solidFill>
              </a:rPr>
              <a:t>Repeatable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Read</a:t>
            </a:r>
            <a:r>
              <a:rPr lang="pt-BR" sz="2400" dirty="0">
                <a:solidFill>
                  <a:schemeClr val="bg1"/>
                </a:solidFill>
              </a:rPr>
              <a:t>: Evita leituras não repetíveis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marL="342884" indent="-342884" algn="just">
              <a:buBlip>
                <a:blip r:embed="rId4"/>
              </a:buBlip>
            </a:pPr>
            <a:r>
              <a:rPr lang="pt-BR" sz="2400" dirty="0" err="1">
                <a:solidFill>
                  <a:schemeClr val="bg1"/>
                </a:solidFill>
              </a:rPr>
              <a:t>Serializable</a:t>
            </a:r>
            <a:r>
              <a:rPr lang="pt-BR" sz="2400" dirty="0">
                <a:solidFill>
                  <a:schemeClr val="bg1"/>
                </a:solidFill>
              </a:rPr>
              <a:t>: Oferece a maior proteção, evitando leituras fantasmas.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98585" y="630322"/>
            <a:ext cx="7720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Concurrency</a:t>
            </a:r>
            <a:r>
              <a:rPr lang="pt-BR" sz="3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(concorrência) </a:t>
            </a:r>
            <a:endParaRPr lang="pt-BR" sz="32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602848" y="814565"/>
            <a:ext cx="8365024" cy="1023694"/>
            <a:chOff x="571816" y="1790907"/>
            <a:chExt cx="8365024" cy="102369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31402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81354" y="2225803"/>
            <a:ext cx="8016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São instruções </a:t>
            </a:r>
            <a:r>
              <a:rPr lang="pt-BR" sz="2400" dirty="0">
                <a:solidFill>
                  <a:schemeClr val="bg1"/>
                </a:solidFill>
              </a:rPr>
              <a:t>SQL que se ativam automaticamente em resposta a eventos específicos em tabelas, como inserções, atualizações ou deleções. Eles permitem a automação de respostas a eventos e a aplicação de regras de negócios complexas. A sintaxe para criar um trigger varia conforme o SGBD, mas geralmente segue este formato: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75139" y="603554"/>
            <a:ext cx="7720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Triggers</a:t>
            </a:r>
            <a:endParaRPr lang="pt-BR" sz="32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714" y="5210640"/>
            <a:ext cx="6620799" cy="4563112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506962" y="863854"/>
            <a:ext cx="8365024" cy="1023694"/>
            <a:chOff x="571816" y="1790907"/>
            <a:chExt cx="8365024" cy="102369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53595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34456" y="2234376"/>
            <a:ext cx="8016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Permitem a </a:t>
            </a:r>
            <a:r>
              <a:rPr lang="pt-BR" sz="2400" dirty="0">
                <a:solidFill>
                  <a:schemeClr val="bg1"/>
                </a:solidFill>
              </a:rPr>
              <a:t>manipulação linha por linha de conjuntos de resultados de consultas. Eles são úteis quando operações complexas precisam ser executadas em cada linha de um conjunto de dados. A sintaxe básica para declarar, abrir, buscar e fechar um cursor é: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16370" y="713111"/>
            <a:ext cx="7720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Cursors</a:t>
            </a:r>
            <a:endParaRPr lang="pt-BR" sz="32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496" y="4596233"/>
            <a:ext cx="7087589" cy="5182323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472425" y="994323"/>
            <a:ext cx="8365024" cy="1023694"/>
            <a:chOff x="571816" y="1790907"/>
            <a:chExt cx="8365024" cy="102369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42541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060000"/>
            </a:gs>
            <a:gs pos="48500">
              <a:srgbClr val="3D322A"/>
            </a:gs>
            <a:gs pos="77000">
              <a:srgbClr val="0B060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01" y="7554014"/>
            <a:ext cx="4762500" cy="4762500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155682" y="717890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36356" y="4918339"/>
            <a:ext cx="44967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0" b="1" dirty="0">
                <a:solidFill>
                  <a:srgbClr val="ECECEC"/>
                </a:solidFill>
                <a:latin typeface="Cooper Black" panose="0208090404030B020404" pitchFamily="18" charset="0"/>
              </a:rPr>
              <a:t>Capítulo 9</a:t>
            </a:r>
            <a:r>
              <a:rPr lang="pt-BR" sz="6000" b="1" dirty="0">
                <a:solidFill>
                  <a:srgbClr val="ECECEC"/>
                </a:solidFill>
                <a:latin typeface="ui-sans-serif"/>
              </a:rPr>
              <a:t>:</a:t>
            </a:r>
            <a:endParaRPr lang="pt-BR" sz="6000" b="1" dirty="0">
              <a:solidFill>
                <a:srgbClr val="ECECEC"/>
              </a:solidFill>
              <a:latin typeface="ui-sans-serif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147561" y="5882232"/>
            <a:ext cx="5710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Futura Light" panose="01000000000000000000" pitchFamily="2" charset="0"/>
                <a:cs typeface="Segoe UI" panose="020B0502040204020203" pitchFamily="34" charset="0"/>
              </a:rPr>
              <a:t>Magia no Mundo Real</a:t>
            </a:r>
            <a:endParaRPr lang="pt-BR" sz="4000" dirty="0">
              <a:solidFill>
                <a:schemeClr val="bg1"/>
              </a:solidFill>
              <a:effectLst>
                <a:glow rad="101600">
                  <a:srgbClr val="AF4426"/>
                </a:glow>
              </a:effectLst>
              <a:latin typeface="Futura Light" panose="01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147561" y="6698874"/>
            <a:ext cx="8016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Exploraremos </a:t>
            </a:r>
            <a:r>
              <a:rPr lang="pt-BR" sz="2400" dirty="0">
                <a:solidFill>
                  <a:schemeClr val="bg1"/>
                </a:solidFill>
              </a:rPr>
              <a:t>como a magia da SQL se manifesta no mundo real através de aplicações práticas em diferentes indústrias e a utilização de ferramentas complementares que expandem suas </a:t>
            </a:r>
            <a:r>
              <a:rPr lang="pt-BR" sz="2400" dirty="0">
                <a:solidFill>
                  <a:schemeClr val="bg1"/>
                </a:solidFill>
              </a:rPr>
              <a:t>funcionalidades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19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777239" y="899541"/>
            <a:ext cx="7720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Futura Light" panose="01000000000000000000" pitchFamily="2" charset="0"/>
                <a:cs typeface="Segoe UI" panose="020B0502040204020203" pitchFamily="34" charset="0"/>
              </a:rPr>
              <a:t>Magia no Mundo Real</a:t>
            </a:r>
            <a:endParaRPr lang="pt-BR" sz="4000" dirty="0">
              <a:solidFill>
                <a:schemeClr val="bg1"/>
              </a:solidFill>
              <a:effectLst>
                <a:glow rad="101600">
                  <a:srgbClr val="AF4426"/>
                </a:glow>
              </a:effectLst>
              <a:latin typeface="Futura Light" panose="01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77239" y="3060664"/>
            <a:ext cx="8016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SQL é uma ferramenta poderosa por si só, mas pode ser ainda mais eficaz quando usada em conjunto com outras ferramentas e tecnologias.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77240" y="1635185"/>
            <a:ext cx="7720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Ferramentas e Recursos Adicionais</a:t>
            </a:r>
            <a:endParaRPr lang="pt-BR" sz="32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77239" y="5118511"/>
            <a:ext cx="80162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ETL </a:t>
            </a:r>
            <a:r>
              <a:rPr lang="pt-BR" sz="2400" dirty="0">
                <a:solidFill>
                  <a:schemeClr val="bg1"/>
                </a:solidFill>
              </a:rPr>
              <a:t>é um processo utilizado para mover e transformar dados de várias fontes para um banco de dados central. Ferramentas </a:t>
            </a:r>
            <a:r>
              <a:rPr lang="pt-BR" sz="2400" dirty="0">
                <a:solidFill>
                  <a:schemeClr val="bg1"/>
                </a:solidFill>
              </a:rPr>
              <a:t>ETL permitem </a:t>
            </a:r>
            <a:r>
              <a:rPr lang="pt-BR" sz="2400" dirty="0">
                <a:solidFill>
                  <a:schemeClr val="bg1"/>
                </a:solidFill>
              </a:rPr>
              <a:t>que dados sejam extraídos, transformados e carregados de maneira eficiente.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</a:rPr>
              <a:t>Exemplo de Processo </a:t>
            </a:r>
            <a:r>
              <a:rPr lang="pt-BR" sz="2400" dirty="0">
                <a:solidFill>
                  <a:schemeClr val="bg1"/>
                </a:solidFill>
              </a:rPr>
              <a:t>ETL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marL="457178" indent="-457178">
              <a:buSzPct val="144000"/>
              <a:buBlip>
                <a:blip r:embed="rId4"/>
              </a:buBlip>
            </a:pPr>
            <a:r>
              <a:rPr lang="pt-BR" sz="24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Extract</a:t>
            </a:r>
            <a:r>
              <a:rPr lang="pt-BR" sz="2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: Extrair dados de sistemas de e-commerce e CRM</a:t>
            </a:r>
            <a:r>
              <a:rPr lang="pt-BR" sz="2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</a:p>
          <a:p>
            <a:pPr marL="457178" indent="-457178">
              <a:buSzPct val="144000"/>
              <a:buBlip>
                <a:blip r:embed="rId4"/>
              </a:buBlip>
            </a:pPr>
            <a:endParaRPr lang="pt-BR" sz="24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  <a:p>
            <a:pPr marL="457178" indent="-457178">
              <a:buSzPct val="144000"/>
              <a:buBlip>
                <a:blip r:embed="rId4"/>
              </a:buBlip>
            </a:pPr>
            <a:r>
              <a:rPr lang="pt-BR" sz="24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Transform</a:t>
            </a:r>
            <a:r>
              <a:rPr lang="pt-BR" sz="2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: Limpar e padronizar os dados</a:t>
            </a:r>
            <a:r>
              <a:rPr lang="pt-BR" sz="2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.</a:t>
            </a:r>
          </a:p>
          <a:p>
            <a:pPr marL="457178" indent="-457178">
              <a:buSzPct val="144000"/>
              <a:buBlip>
                <a:blip r:embed="rId4"/>
              </a:buBlip>
            </a:pPr>
            <a:endParaRPr lang="pt-BR" sz="24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  <a:p>
            <a:pPr marL="457178" indent="-457178">
              <a:buSzPct val="144000"/>
              <a:buBlip>
                <a:blip r:embed="rId4"/>
              </a:buBlip>
            </a:pPr>
            <a:r>
              <a:rPr lang="pt-BR" sz="24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Load</a:t>
            </a:r>
            <a:r>
              <a:rPr lang="pt-BR" sz="2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: Carregar os dados em um data </a:t>
            </a:r>
            <a:r>
              <a:rPr lang="pt-BR" sz="24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warehouse</a:t>
            </a:r>
            <a:r>
              <a:rPr lang="pt-BR" sz="2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 para análise.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77240" y="4450911"/>
            <a:ext cx="7720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>
              <a:buSzPct val="144000"/>
              <a:buBlip>
                <a:blip r:embed="rId4"/>
              </a:buBlip>
            </a:pP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ETL (</a:t>
            </a:r>
            <a:r>
              <a:rPr lang="pt-BR" sz="28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Extract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pt-BR" sz="28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Transform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, </a:t>
            </a:r>
            <a:r>
              <a:rPr lang="pt-BR" sz="28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Load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)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571816" y="1790907"/>
            <a:ext cx="8365024" cy="1023694"/>
            <a:chOff x="571816" y="1790907"/>
            <a:chExt cx="8365024" cy="1023694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8868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828993" y="2293758"/>
            <a:ext cx="80162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Ferramentas de Business </a:t>
            </a:r>
            <a:r>
              <a:rPr lang="pt-BR" sz="2400" dirty="0" err="1">
                <a:solidFill>
                  <a:schemeClr val="bg1"/>
                </a:solidFill>
              </a:rPr>
              <a:t>Intelligence</a:t>
            </a:r>
            <a:r>
              <a:rPr lang="pt-BR" sz="2400" dirty="0">
                <a:solidFill>
                  <a:schemeClr val="bg1"/>
                </a:solidFill>
              </a:rPr>
              <a:t>, como Power BI, Tableau e </a:t>
            </a:r>
            <a:r>
              <a:rPr lang="pt-BR" sz="2400" dirty="0" err="1">
                <a:solidFill>
                  <a:schemeClr val="bg1"/>
                </a:solidFill>
              </a:rPr>
              <a:t>Looker</a:t>
            </a:r>
            <a:r>
              <a:rPr lang="pt-BR" sz="2400" dirty="0">
                <a:solidFill>
                  <a:schemeClr val="bg1"/>
                </a:solidFill>
              </a:rPr>
              <a:t>, utilizam SQL para criar </a:t>
            </a:r>
            <a:r>
              <a:rPr lang="pt-BR" sz="2400" dirty="0" err="1">
                <a:solidFill>
                  <a:schemeClr val="bg1"/>
                </a:solidFill>
              </a:rPr>
              <a:t>dashboards</a:t>
            </a:r>
            <a:r>
              <a:rPr lang="pt-BR" sz="2400" dirty="0">
                <a:solidFill>
                  <a:schemeClr val="bg1"/>
                </a:solidFill>
              </a:rPr>
              <a:t> interativos e relatórios detalhados. Essas ferramentas ajudam as empresas a tomar decisões informadas com base em dados.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</a:rPr>
              <a:t>Exemplo de Integração BI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</a:rPr>
              <a:t>Usar SQL para extrair dados relevantes para criar um </a:t>
            </a:r>
            <a:r>
              <a:rPr lang="pt-BR" sz="2400" dirty="0" err="1">
                <a:solidFill>
                  <a:schemeClr val="bg1"/>
                </a:solidFill>
              </a:rPr>
              <a:t>dashboard</a:t>
            </a:r>
            <a:r>
              <a:rPr lang="pt-BR" sz="2400" dirty="0">
                <a:solidFill>
                  <a:schemeClr val="bg1"/>
                </a:solidFill>
              </a:rPr>
              <a:t> em Power BI que mostra métricas de vendas, tendências de mercado e desempenho de produtos em tempo real.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24130" y="852699"/>
            <a:ext cx="7720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>
              <a:buSzPct val="144000"/>
              <a:buBlip>
                <a:blip r:embed="rId4"/>
              </a:buBlip>
            </a:pP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BI (Business </a:t>
            </a:r>
            <a:r>
              <a:rPr lang="pt-BR" sz="2800" b="1" dirty="0" err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Intelligence</a:t>
            </a: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)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654601" y="1114309"/>
            <a:ext cx="8365024" cy="1023694"/>
            <a:chOff x="571816" y="1790907"/>
            <a:chExt cx="8365024" cy="1023694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64795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633876" y="734191"/>
            <a:ext cx="7720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0" b="1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Futura Light" panose="01000000000000000000" pitchFamily="2" charset="0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A Chegada à Plataforma 9¾</a:t>
            </a:r>
            <a:endParaRPr lang="pt-BR" dirty="0"/>
          </a:p>
        </p:txBody>
      </p:sp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981200" y="4328161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633875" y="2808044"/>
            <a:ext cx="830296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A </a:t>
            </a:r>
            <a:r>
              <a:rPr lang="pt-BR" sz="2400" dirty="0" err="1">
                <a:solidFill>
                  <a:schemeClr val="bg1"/>
                </a:solidFill>
              </a:rPr>
              <a:t>Structured</a:t>
            </a:r>
            <a:r>
              <a:rPr lang="pt-BR" sz="2400" dirty="0">
                <a:solidFill>
                  <a:schemeClr val="bg1"/>
                </a:solidFill>
              </a:rPr>
              <a:t> Query </a:t>
            </a:r>
            <a:r>
              <a:rPr lang="pt-BR" sz="2400" dirty="0" err="1">
                <a:solidFill>
                  <a:schemeClr val="bg1"/>
                </a:solidFill>
              </a:rPr>
              <a:t>Language</a:t>
            </a:r>
            <a:r>
              <a:rPr lang="pt-BR" sz="2400" dirty="0">
                <a:solidFill>
                  <a:schemeClr val="bg1"/>
                </a:solidFill>
              </a:rPr>
              <a:t>, ou SQL, é a linguagem padrão para gerenciamento de banco de dados relacionais. Ela surgiu na década de 1970. Desde então, SQL passou por várias padronizações e evoluções, solidificando-se como a ferramenta essencial para interação com bancos de dados relacionais em muitas aplicações.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</a:rPr>
              <a:t>SQL, apesar de ser uma linguagem poderosa, possui uma estrutura simples e intuitiva que são compostas de palavras-chave que indicam a ação a ser executada, seguidas por especificações sobre quais dados devem ser manipulados. Aqui está um exemplo básico de uma consulta SQL: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47961" y="1645981"/>
            <a:ext cx="7720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Futura" panose="01000000000000000000" pitchFamily="2" charset="0"/>
                <a:cs typeface="Segoe UI" panose="020B0502040204020203" pitchFamily="34" charset="0"/>
              </a:rPr>
              <a:t>Origem do SQL E Conceitos Básicos</a:t>
            </a:r>
            <a:endParaRPr lang="pt-BR" sz="3200" dirty="0">
              <a:solidFill>
                <a:schemeClr val="bg1"/>
              </a:solidFill>
              <a:latin typeface="Futura" panose="01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354" y="8271493"/>
            <a:ext cx="5954013" cy="2755117"/>
          </a:xfrm>
          <a:prstGeom prst="rect">
            <a:avLst/>
          </a:prstGeom>
        </p:spPr>
      </p:pic>
      <p:grpSp>
        <p:nvGrpSpPr>
          <p:cNvPr id="29" name="Grupo 28"/>
          <p:cNvGrpSpPr/>
          <p:nvPr/>
        </p:nvGrpSpPr>
        <p:grpSpPr>
          <a:xfrm>
            <a:off x="571816" y="1790907"/>
            <a:ext cx="8365024" cy="1023694"/>
            <a:chOff x="571816" y="1790907"/>
            <a:chExt cx="8365024" cy="1023694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27" name="Imagem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51269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060000"/>
            </a:gs>
            <a:gs pos="48500">
              <a:srgbClr val="3D322A"/>
            </a:gs>
            <a:gs pos="77000">
              <a:srgbClr val="0B060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155682" y="717890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981200" y="4328161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24981" y="3694198"/>
            <a:ext cx="7720759" cy="92333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endParaRPr lang="pt-BR" sz="5400" dirty="0">
              <a:solidFill>
                <a:schemeClr val="bg1"/>
              </a:solidFill>
              <a:effectLst>
                <a:glow rad="101600">
                  <a:srgbClr val="AF4426"/>
                </a:glow>
              </a:effectLst>
              <a:latin typeface="Cooper Black" panose="0208090404030B020404" pitchFamily="18" charset="0"/>
              <a:cs typeface="Segoe UI" panose="020B05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18099" y="4051162"/>
            <a:ext cx="37930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dirty="0">
                <a:solidFill>
                  <a:srgbClr val="ECECEC"/>
                </a:solidFill>
                <a:latin typeface="Cooper Black" panose="0208090404030B020404" pitchFamily="18" charset="0"/>
              </a:rPr>
              <a:t>Conclusão</a:t>
            </a:r>
            <a:endParaRPr lang="pt-BR" b="1" dirty="0">
              <a:solidFill>
                <a:srgbClr val="ECECEC"/>
              </a:solidFill>
              <a:latin typeface="ui-sans-serif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062844" y="5615244"/>
            <a:ext cx="801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Assim como </a:t>
            </a:r>
            <a:r>
              <a:rPr lang="pt-BR" sz="2400" dirty="0">
                <a:solidFill>
                  <a:schemeClr val="bg1"/>
                </a:solidFill>
              </a:rPr>
              <a:t>na magia, o poder do SQL está em entender e aplicar suas regras e feitiços para transformar dados em valor. 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072722" y="4849473"/>
            <a:ext cx="7720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Futura Light" panose="01000000000000000000" pitchFamily="2" charset="0"/>
                <a:cs typeface="Segoe UI" panose="020B0502040204020203" pitchFamily="34" charset="0"/>
              </a:rPr>
              <a:t>A Magia </a:t>
            </a:r>
            <a:r>
              <a:rPr lang="pt-BR" sz="40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Futura Light" panose="01000000000000000000" pitchFamily="2" charset="0"/>
                <a:cs typeface="Segoe UI" panose="020B0502040204020203" pitchFamily="34" charset="0"/>
              </a:rPr>
              <a:t>Continua ...</a:t>
            </a:r>
            <a:endParaRPr lang="pt-BR" sz="4000" dirty="0">
              <a:solidFill>
                <a:schemeClr val="bg1"/>
              </a:solidFill>
              <a:effectLst>
                <a:glow rad="101600">
                  <a:srgbClr val="AF4426"/>
                </a:glow>
              </a:effectLst>
              <a:latin typeface="Futura Light" panose="01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799" y="6245435"/>
            <a:ext cx="58102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0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777239" y="899541"/>
            <a:ext cx="7720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Futura Light" panose="01000000000000000000" pitchFamily="2" charset="0"/>
                <a:cs typeface="Segoe UI" panose="020B0502040204020203" pitchFamily="34" charset="0"/>
              </a:rPr>
              <a:t>A Magia </a:t>
            </a:r>
            <a:r>
              <a:rPr lang="pt-BR" sz="40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Futura Light" panose="01000000000000000000" pitchFamily="2" charset="0"/>
                <a:cs typeface="Segoe UI" panose="020B0502040204020203" pitchFamily="34" charset="0"/>
              </a:rPr>
              <a:t>Continua ...</a:t>
            </a:r>
            <a:endParaRPr lang="pt-BR" sz="4000" dirty="0">
              <a:solidFill>
                <a:schemeClr val="bg1"/>
              </a:solidFill>
              <a:effectLst>
                <a:glow rad="101600">
                  <a:srgbClr val="AF4426"/>
                </a:glow>
              </a:effectLst>
              <a:latin typeface="Futura Light" panose="01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629498" y="2269008"/>
            <a:ext cx="801624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Chegamos ao fim da nossa jornada através da Plataforma 9¾, onde exploramos o mundo encantado da SQL e descobrimos o poder mágico dos dados. Desde os fundamentos até as técnicas avançadas, vimos como a SQL se destaca como uma ferramenta indispensável para o gerenciamento de dados em qualquer </a:t>
            </a:r>
            <a:r>
              <a:rPr lang="pt-BR" sz="2400" dirty="0">
                <a:solidFill>
                  <a:schemeClr val="bg1"/>
                </a:solidFill>
              </a:rPr>
              <a:t>setor.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</a:rPr>
              <a:t/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O SQL</a:t>
            </a:r>
            <a:r>
              <a:rPr lang="pt-BR" sz="2400" dirty="0">
                <a:solidFill>
                  <a:schemeClr val="bg1"/>
                </a:solidFill>
              </a:rPr>
              <a:t>, </a:t>
            </a:r>
            <a:r>
              <a:rPr lang="pt-BR" sz="2400" dirty="0">
                <a:solidFill>
                  <a:schemeClr val="bg1"/>
                </a:solidFill>
              </a:rPr>
              <a:t>abre </a:t>
            </a:r>
            <a:r>
              <a:rPr lang="pt-BR" sz="2400" dirty="0">
                <a:solidFill>
                  <a:schemeClr val="bg1"/>
                </a:solidFill>
              </a:rPr>
              <a:t>um mundo de possibilidades para aqueles que se aventuram a </a:t>
            </a:r>
            <a:r>
              <a:rPr lang="pt-BR" sz="2400" dirty="0">
                <a:solidFill>
                  <a:schemeClr val="bg1"/>
                </a:solidFill>
              </a:rPr>
              <a:t>dominá-lo. </a:t>
            </a:r>
            <a:r>
              <a:rPr lang="pt-BR" sz="2400" dirty="0">
                <a:solidFill>
                  <a:schemeClr val="bg1"/>
                </a:solidFill>
              </a:rPr>
              <a:t>Este e-book </a:t>
            </a:r>
            <a:r>
              <a:rPr lang="pt-BR" sz="2400" dirty="0">
                <a:solidFill>
                  <a:schemeClr val="bg1"/>
                </a:solidFill>
              </a:rPr>
              <a:t>é um começo, </a:t>
            </a:r>
            <a:r>
              <a:rPr lang="pt-BR" sz="2400" dirty="0">
                <a:solidFill>
                  <a:schemeClr val="bg1"/>
                </a:solidFill>
              </a:rPr>
              <a:t>mas a jornada de aprendizado continua. Continue explorando e aplicando os conhecimentos adquiridos, sempre buscando novas formas de transformar dados em insights.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455106" y="1267795"/>
            <a:ext cx="8365024" cy="1023694"/>
            <a:chOff x="571816" y="1790907"/>
            <a:chExt cx="8365024" cy="1023694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1734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77000">
              <a:srgbClr val="746253"/>
            </a:gs>
            <a:gs pos="17000">
              <a:srgbClr val="74625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692925" y="2974501"/>
            <a:ext cx="7720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Cooper Black" panose="0208090404030B020404" pitchFamily="18" charset="0"/>
                <a:cs typeface="Segoe UI" panose="020B0502040204020203" pitchFamily="34" charset="0"/>
              </a:rPr>
              <a:t>Agradecimento</a:t>
            </a:r>
            <a:endParaRPr lang="pt-BR" sz="6000" dirty="0">
              <a:solidFill>
                <a:schemeClr val="bg1"/>
              </a:solidFill>
              <a:effectLst>
                <a:glow rad="101600">
                  <a:srgbClr val="AF4426"/>
                </a:glow>
              </a:effectLst>
              <a:latin typeface="Cooper Black" panose="0208090404030B020404" pitchFamily="18" charset="0"/>
              <a:cs typeface="Segoe UI" panose="020B0502040204020203" pitchFamily="34" charset="0"/>
            </a:endParaRPr>
          </a:p>
        </p:txBody>
      </p:sp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699010" y="4758827"/>
            <a:ext cx="80162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Este </a:t>
            </a:r>
            <a:r>
              <a:rPr lang="pt-BR" sz="2400" dirty="0">
                <a:solidFill>
                  <a:schemeClr val="bg1"/>
                </a:solidFill>
              </a:rPr>
              <a:t>e-book foi especialmente criado para fins didáticos, </a:t>
            </a:r>
            <a:r>
              <a:rPr lang="pt-BR" sz="2400" dirty="0">
                <a:solidFill>
                  <a:schemeClr val="bg1"/>
                </a:solidFill>
              </a:rPr>
              <a:t>utilizando </a:t>
            </a:r>
            <a:r>
              <a:rPr lang="pt-BR" sz="2400" dirty="0">
                <a:solidFill>
                  <a:schemeClr val="bg1"/>
                </a:solidFill>
              </a:rPr>
              <a:t>a tecnologia de inteligência artificial para gerar todo o conteúdo, que passou por </a:t>
            </a:r>
            <a:r>
              <a:rPr lang="pt-BR" sz="2400" dirty="0">
                <a:solidFill>
                  <a:schemeClr val="bg1"/>
                </a:solidFill>
              </a:rPr>
              <a:t>revisão </a:t>
            </a:r>
            <a:r>
              <a:rPr lang="pt-BR" sz="2400" dirty="0">
                <a:solidFill>
                  <a:schemeClr val="bg1"/>
                </a:solidFill>
              </a:rPr>
              <a:t>humana para garantir a precisão e a clareza das informações.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/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Obrigada </a:t>
            </a:r>
            <a:r>
              <a:rPr lang="pt-BR" sz="2400" dirty="0">
                <a:solidFill>
                  <a:schemeClr val="bg1"/>
                </a:solidFill>
              </a:rPr>
              <a:t>por nos acompanhar nesta viagem mágica pelo mundo da SQL. Que seu caminho seja repleto de descobertas e sucessos no fascinante universo dos dados.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000" y="8773380"/>
            <a:ext cx="2187286" cy="218728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76" y="8025449"/>
            <a:ext cx="2763955" cy="3683145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722487" y="3698973"/>
            <a:ext cx="8365024" cy="1023694"/>
            <a:chOff x="571816" y="1790907"/>
            <a:chExt cx="8365024" cy="102369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25604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981200" y="4328161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601977" y="2138502"/>
            <a:ext cx="83667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Decompondo o exemplo anterior: 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SELECT</a:t>
            </a:r>
            <a:r>
              <a:rPr lang="pt-BR" sz="2400" dirty="0">
                <a:solidFill>
                  <a:schemeClr val="bg1"/>
                </a:solidFill>
              </a:rPr>
              <a:t>: Palavra-chave que indica que queremos selecionar dados.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FROM</a:t>
            </a:r>
            <a:r>
              <a:rPr lang="pt-BR" sz="2400" dirty="0">
                <a:solidFill>
                  <a:schemeClr val="bg1"/>
                </a:solidFill>
              </a:rPr>
              <a:t>: Palavra-chave que indica de qual tabela estamos extraindo os dados.</a:t>
            </a:r>
          </a:p>
          <a:p>
            <a:r>
              <a:rPr lang="pt-BR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WHERE</a:t>
            </a:r>
            <a:r>
              <a:rPr lang="pt-BR" sz="2400" dirty="0">
                <a:solidFill>
                  <a:schemeClr val="bg1"/>
                </a:solidFill>
              </a:rPr>
              <a:t>: Palavra-chave que especifica a condição que os dados devem satisfazer 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NOME  E IDADE</a:t>
            </a:r>
            <a:r>
              <a:rPr lang="pt-BR" sz="2400" dirty="0">
                <a:solidFill>
                  <a:schemeClr val="bg1"/>
                </a:solidFill>
              </a:rPr>
              <a:t>: As colunas que desejamos retornar.</a:t>
            </a:r>
          </a:p>
          <a:p>
            <a:r>
              <a:rPr lang="pt-BR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ALUNOS</a:t>
            </a:r>
            <a:r>
              <a:rPr lang="pt-BR" sz="2400" dirty="0">
                <a:solidFill>
                  <a:schemeClr val="bg1"/>
                </a:solidFill>
              </a:rPr>
              <a:t>: A tabela de onde os dados serão extraídos.</a:t>
            </a:r>
          </a:p>
          <a:p>
            <a:r>
              <a:rPr lang="pt-BR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IDADE &gt; 18</a:t>
            </a:r>
            <a:r>
              <a:rPr lang="pt-BR" sz="2400" dirty="0">
                <a:solidFill>
                  <a:schemeClr val="bg1"/>
                </a:solidFill>
              </a:rPr>
              <a:t>: A condição que os dados devem cumprir.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01978" y="904146"/>
            <a:ext cx="7720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Sintaxe Básica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601977" y="7089080"/>
            <a:ext cx="80162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Aqui estão alguns dos tipos de dados mais comuns que podem ser armazenados em uma tabela.</a:t>
            </a:r>
            <a:br>
              <a:rPr lang="pt-BR" sz="2400" dirty="0">
                <a:solidFill>
                  <a:schemeClr val="bg1"/>
                </a:solidFill>
              </a:rPr>
            </a:br>
            <a:endParaRPr lang="pt-BR" sz="2400" dirty="0">
              <a:solidFill>
                <a:schemeClr val="bg1"/>
              </a:solidFill>
            </a:endParaRPr>
          </a:p>
          <a:p>
            <a:pPr marL="342884" indent="-342884" algn="just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INT</a:t>
            </a:r>
            <a:r>
              <a:rPr lang="pt-BR" sz="2400" dirty="0">
                <a:solidFill>
                  <a:schemeClr val="bg1"/>
                </a:solidFill>
              </a:rPr>
              <a:t>: Números inteiros.</a:t>
            </a:r>
          </a:p>
          <a:p>
            <a:pPr marL="342884" indent="-342884" algn="just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VARCHAR</a:t>
            </a:r>
            <a:r>
              <a:rPr lang="pt-BR" sz="2400" dirty="0">
                <a:solidFill>
                  <a:schemeClr val="bg1"/>
                </a:solidFill>
              </a:rPr>
              <a:t>: Cadeias de caracteres de comprimento variável.</a:t>
            </a:r>
          </a:p>
          <a:p>
            <a:pPr marL="342884" indent="-342884" algn="just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DATE</a:t>
            </a:r>
            <a:r>
              <a:rPr lang="pt-BR" sz="2400" dirty="0">
                <a:solidFill>
                  <a:schemeClr val="bg1"/>
                </a:solidFill>
              </a:rPr>
              <a:t>: Datas.</a:t>
            </a:r>
          </a:p>
          <a:p>
            <a:pPr marL="342884" indent="-342884" algn="just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FLOAT</a:t>
            </a:r>
            <a:r>
              <a:rPr lang="pt-BR" sz="2400" dirty="0">
                <a:solidFill>
                  <a:schemeClr val="bg1"/>
                </a:solidFill>
              </a:rPr>
              <a:t>: Números de ponto flutuante.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</a:rPr>
              <a:t>Cada coluna em uma tabela deve ser declarada com um tipo de dado específico, que define o tipo de valores que a coluna pode armazenar.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01978" y="6048655"/>
            <a:ext cx="7720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</a:rPr>
              <a:t>Tipos de Dados</a:t>
            </a:r>
          </a:p>
          <a:p>
            <a:endParaRPr lang="pt-BR" sz="32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601977" y="1114808"/>
            <a:ext cx="8365024" cy="1023694"/>
            <a:chOff x="571816" y="1790907"/>
            <a:chExt cx="8365024" cy="1023694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8" name="Grupo 17"/>
          <p:cNvGrpSpPr/>
          <p:nvPr/>
        </p:nvGrpSpPr>
        <p:grpSpPr>
          <a:xfrm>
            <a:off x="601977" y="6188919"/>
            <a:ext cx="8365024" cy="1023694"/>
            <a:chOff x="571816" y="1790907"/>
            <a:chExt cx="8365024" cy="1023694"/>
          </a:xfrm>
        </p:grpSpPr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27943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060000"/>
            </a:gs>
            <a:gs pos="48500">
              <a:srgbClr val="3D322A"/>
            </a:gs>
            <a:gs pos="77000">
              <a:srgbClr val="0B060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981200" y="4328161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24981" y="3694198"/>
            <a:ext cx="7720759" cy="92333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endParaRPr lang="pt-BR" sz="5400" dirty="0">
              <a:solidFill>
                <a:schemeClr val="bg1"/>
              </a:solidFill>
              <a:effectLst>
                <a:glow rad="101600">
                  <a:srgbClr val="AF4426"/>
                </a:glow>
              </a:effectLst>
              <a:latin typeface="Cooper Black" panose="0208090404030B020404" pitchFamily="18" charset="0"/>
              <a:cs typeface="Segoe UI" panose="020B05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08254" y="3208690"/>
            <a:ext cx="44967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0" b="1" dirty="0">
                <a:solidFill>
                  <a:srgbClr val="ECECEC"/>
                </a:solidFill>
                <a:latin typeface="Cooper Black" panose="0208090404030B020404" pitchFamily="18" charset="0"/>
              </a:rPr>
              <a:t>Capítulo 2</a:t>
            </a:r>
            <a:r>
              <a:rPr lang="pt-BR" sz="6000" b="1" dirty="0">
                <a:solidFill>
                  <a:srgbClr val="ECECEC"/>
                </a:solidFill>
                <a:latin typeface="ui-sans-serif"/>
              </a:rPr>
              <a:t>:</a:t>
            </a:r>
            <a:endParaRPr lang="pt-BR" sz="6000" b="1" dirty="0">
              <a:solidFill>
                <a:srgbClr val="ECECEC"/>
              </a:solidFill>
              <a:latin typeface="ui-sans-serif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924981" y="4181502"/>
            <a:ext cx="77207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Futura Light" panose="01000000000000000000" pitchFamily="2" charset="0"/>
                <a:cs typeface="Segoe UI" panose="020B0502040204020203" pitchFamily="34" charset="0"/>
              </a:rPr>
              <a:t>O Expresso de Hogwarts e a Estrutura dos Dados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044620" y="5516253"/>
            <a:ext cx="7720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Domine a arte de criar e organizar tabelas para armazenar dados de maneira eficiente.</a:t>
            </a:r>
            <a:endParaRPr lang="pt-BR" sz="2400" b="1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6839375"/>
            <a:ext cx="6076950" cy="372427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2357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777239" y="899541"/>
            <a:ext cx="77207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Futura Light" panose="01000000000000000000" pitchFamily="2" charset="0"/>
                <a:cs typeface="Segoe UI" panose="020B0502040204020203" pitchFamily="34" charset="0"/>
              </a:rPr>
              <a:t>O Expresso de Hogwarts e a Estrutura dos Dados</a:t>
            </a:r>
          </a:p>
        </p:txBody>
      </p:sp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981200" y="4328161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77240" y="3209019"/>
            <a:ext cx="8016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A modelagem de dados é fundamental para organizar e estruturar dados de maneira eficiente. Este capítulo aborda três conceitos principais: tabelas e esquemas, chaves primárias e estrangeiras, e normalização.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77239" y="2245129"/>
            <a:ext cx="7720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Modelagem de Dados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77240" y="6001217"/>
            <a:ext cx="8016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As tabelas são a base de um banco de dados relacional, organizando dados em linhas e colunas. Um esquema é uma coleção de tabelas relacionadas que define a estrutura do banco de dados. Para criar uma tabela, usamos o comando CREATE TABLE, especificando colunas e tipos de dados.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7239" y="5212793"/>
            <a:ext cx="7720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>
              <a:buSzPct val="144000"/>
              <a:buBlip>
                <a:blip r:embed="rId4"/>
              </a:buBlip>
            </a:pP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Tabelas e Esquemas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687" y="8336427"/>
            <a:ext cx="5723347" cy="2975950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654601" y="2385462"/>
            <a:ext cx="8365024" cy="1023694"/>
            <a:chOff x="571816" y="1790907"/>
            <a:chExt cx="8365024" cy="1023694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255" y="2142310"/>
              <a:ext cx="495425" cy="494831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6" y="1804951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48" y="1790907"/>
              <a:ext cx="3976692" cy="10096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93342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35">
              <a:srgbClr val="746253"/>
            </a:gs>
            <a:gs pos="48500">
              <a:srgbClr val="3D322A"/>
            </a:gs>
            <a:gs pos="79000">
              <a:srgbClr val="74625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7187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981200" y="4328161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77238" y="1907572"/>
            <a:ext cx="8016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Chaves primárias identificam unicamente cada registro em uma tabela, garantindo a integridade dos dados. Chaves estrangeiras criam vínculos entre tabelas, referenciando chaves primárias de outras tabelas para estabelecer relacionamentos claros entre os dados.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77238" y="1136793"/>
            <a:ext cx="7720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>
              <a:buBlip>
                <a:blip r:embed="rId4"/>
              </a:buBlip>
            </a:pPr>
            <a:r>
              <a:rPr lang="pt-BR" sz="2800" b="1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Chaves Primárias e Estrangeiras</a:t>
            </a:r>
          </a:p>
        </p:txBody>
      </p:sp>
      <p:sp>
        <p:nvSpPr>
          <p:cNvPr id="2" name="Retângulo 1"/>
          <p:cNvSpPr/>
          <p:nvPr/>
        </p:nvSpPr>
        <p:spPr>
          <a:xfrm>
            <a:off x="1809750" y="8886205"/>
            <a:ext cx="48006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endParaRPr lang="pt-BR" dirty="0">
              <a:solidFill>
                <a:schemeClr val="bg1"/>
              </a:solidFill>
            </a:endParaRPr>
          </a:p>
          <a:p>
            <a:pPr algn="just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7238" y="7517131"/>
            <a:ext cx="7720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 algn="just">
              <a:buBlip>
                <a:blip r:embed="rId4"/>
              </a:buBlip>
            </a:pPr>
            <a:r>
              <a:rPr lang="pt-BR" sz="2800" dirty="0">
                <a:solidFill>
                  <a:schemeClr val="bg1"/>
                </a:solidFill>
              </a:rPr>
              <a:t>Normalização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129" y="4446333"/>
            <a:ext cx="6477739" cy="2516532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777237" y="7707284"/>
            <a:ext cx="80162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</a:rPr>
              <a:t>A normalização organiza os dados para reduzir a redundância e melhorar a integridade. Dividida em várias formas normais (1NF, 2NF, 3NF), a normalização assegura que os dados sejam armazenados de maneira eficiente, evitando duplicações e mantendo a consistência.</a:t>
            </a:r>
            <a:endParaRPr lang="pt-BR" sz="2400" dirty="0"/>
          </a:p>
          <a:p>
            <a:pPr algn="just"/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129" y="4455773"/>
            <a:ext cx="6477739" cy="251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060000"/>
            </a:gs>
            <a:gs pos="48500">
              <a:srgbClr val="3D322A"/>
            </a:gs>
            <a:gs pos="77000">
              <a:srgbClr val="0B0603"/>
            </a:gs>
            <a:gs pos="17000">
              <a:srgbClr val="06020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609" y="723976"/>
            <a:ext cx="5143500" cy="4400550"/>
          </a:xfrm>
          <a:prstGeom prst="rect">
            <a:avLst/>
          </a:prstGeom>
        </p:spPr>
      </p:pic>
      <p:sp>
        <p:nvSpPr>
          <p:cNvPr id="20" name="AutoShape 4" descr="SQL png images | PNGWing"/>
          <p:cNvSpPr>
            <a:spLocks noChangeAspect="1" noChangeArrowheads="1"/>
          </p:cNvSpPr>
          <p:nvPr/>
        </p:nvSpPr>
        <p:spPr bwMode="auto">
          <a:xfrm>
            <a:off x="5093335" y="585035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2100837" y="4396771"/>
            <a:ext cx="560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98" t="-6902" r="-4853" b="6902"/>
          <a:stretch/>
        </p:blipFill>
        <p:spPr>
          <a:xfrm>
            <a:off x="2901196" y="11708594"/>
            <a:ext cx="4007604" cy="87525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924981" y="3694198"/>
            <a:ext cx="7720759" cy="92333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endParaRPr lang="pt-BR" sz="5400" dirty="0">
              <a:solidFill>
                <a:schemeClr val="bg1"/>
              </a:solidFill>
              <a:effectLst>
                <a:glow rad="101600">
                  <a:srgbClr val="AF4426"/>
                </a:glow>
              </a:effectLst>
              <a:latin typeface="Cooper Black" panose="0208090404030B020404" pitchFamily="18" charset="0"/>
              <a:cs typeface="Segoe UI" panose="020B05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08253" y="5053523"/>
            <a:ext cx="44967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0" b="1" dirty="0">
                <a:solidFill>
                  <a:srgbClr val="ECECEC"/>
                </a:solidFill>
                <a:latin typeface="Cooper Black" panose="0208090404030B020404" pitchFamily="18" charset="0"/>
              </a:rPr>
              <a:t>Capítulo 3</a:t>
            </a:r>
            <a:r>
              <a:rPr lang="pt-BR" sz="6000" b="1" dirty="0">
                <a:solidFill>
                  <a:srgbClr val="ECECEC"/>
                </a:solidFill>
                <a:latin typeface="ui-sans-serif"/>
              </a:rPr>
              <a:t>:</a:t>
            </a:r>
            <a:endParaRPr lang="pt-BR" sz="6000" b="1" dirty="0">
              <a:solidFill>
                <a:srgbClr val="ECECEC"/>
              </a:solidFill>
              <a:latin typeface="ui-sans-serif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976734" y="6660826"/>
            <a:ext cx="801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Este </a:t>
            </a:r>
            <a:r>
              <a:rPr lang="pt-BR" sz="2400" dirty="0">
                <a:solidFill>
                  <a:schemeClr val="bg1"/>
                </a:solidFill>
              </a:rPr>
              <a:t>capítulo explora como usar SQL para selecionar e manipular dados de forma eficiente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76735" y="5985010"/>
            <a:ext cx="7720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effectLst>
                  <a:glow rad="101600">
                    <a:srgbClr val="AF4426"/>
                  </a:glow>
                </a:effectLst>
                <a:latin typeface="Futura Light" panose="01000000000000000000" pitchFamily="2" charset="0"/>
                <a:cs typeface="Segoe UI" panose="020B0502040204020203" pitchFamily="34" charset="0"/>
              </a:rPr>
              <a:t>O Chapéu Seletor e a Consulta de Dados</a:t>
            </a:r>
            <a:endParaRPr lang="pt-BR" sz="3600" dirty="0">
              <a:solidFill>
                <a:schemeClr val="bg1"/>
              </a:solidFill>
              <a:effectLst>
                <a:glow rad="101600">
                  <a:srgbClr val="AF4426"/>
                </a:glow>
              </a:effectLst>
              <a:latin typeface="Futura Light" panose="01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18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6123</TotalTime>
  <Words>2536</Words>
  <Application>Microsoft Office PowerPoint</Application>
  <PresentationFormat>Papel A3 (297x420 mm)</PresentationFormat>
  <Paragraphs>213</Paragraphs>
  <Slides>42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Light</vt:lpstr>
      <vt:lpstr>Cooper Black</vt:lpstr>
      <vt:lpstr>Futura</vt:lpstr>
      <vt:lpstr>Futura Light</vt:lpstr>
      <vt:lpstr>Segoe UI</vt:lpstr>
      <vt:lpstr>ui-sans-serif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Fernanda Caroline Marques Da Costa - AeC</dc:creator>
  <cp:lastModifiedBy>Fernanda Caroline Marques Da Costa - AeC</cp:lastModifiedBy>
  <cp:revision>100</cp:revision>
  <dcterms:created xsi:type="dcterms:W3CDTF">2024-05-22T23:21:34Z</dcterms:created>
  <dcterms:modified xsi:type="dcterms:W3CDTF">2024-05-27T16:45:32Z</dcterms:modified>
</cp:coreProperties>
</file>